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667" r:id="rId3"/>
    <p:sldId id="684" r:id="rId4"/>
    <p:sldId id="588" r:id="rId5"/>
    <p:sldId id="687" r:id="rId6"/>
    <p:sldId id="688" r:id="rId7"/>
    <p:sldId id="685" r:id="rId8"/>
    <p:sldId id="690" r:id="rId9"/>
    <p:sldId id="686" r:id="rId10"/>
    <p:sldId id="689" r:id="rId11"/>
    <p:sldId id="691" r:id="rId12"/>
    <p:sldId id="692" r:id="rId13"/>
    <p:sldId id="268" r:id="rId14"/>
  </p:sldIdLst>
  <p:sldSz cx="9144000" cy="5143500" type="screen16x9"/>
  <p:notesSz cx="6797675" cy="9872663"/>
  <p:defaultTextStyle>
    <a:defPPr>
      <a:defRPr lang="de-DE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BDC"/>
    <a:srgbClr val="2585C9"/>
    <a:srgbClr val="702673"/>
    <a:srgbClr val="1AA8E6"/>
    <a:srgbClr val="5A2572"/>
    <a:srgbClr val="462672"/>
    <a:srgbClr val="D3C9E1"/>
    <a:srgbClr val="33B2E9"/>
    <a:srgbClr val="312A74"/>
    <a:srgbClr val="7ACD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3E857B-0840-4990-B6E5-E7D672B8654F}" v="158" dt="2021-02-17T08:27:35.2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74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008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84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07C3FE1F-E6A4-4532-BB1E-C3FAE413DE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5254" tIns="47627" rIns="95254" bIns="47627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F665B16-5682-4B41-8247-5E8580C64D6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5254" tIns="47627" rIns="95254" bIns="47627" rtlCol="0"/>
          <a:lstStyle>
            <a:lvl1pPr algn="r">
              <a:defRPr sz="1300"/>
            </a:lvl1pPr>
          </a:lstStyle>
          <a:p>
            <a:r>
              <a:rPr lang="de-DE"/>
              <a:t>Diakonie-Siegel Pflege Version 4</a:t>
            </a:r>
            <a:br>
              <a:rPr lang="de-DE"/>
            </a:br>
            <a:r>
              <a:rPr lang="de-DE"/>
              <a:t>Infoveranstaltungen Frühjahr 2021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6D35FA8-03C4-422C-8776-33D647DDDF7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7318"/>
            <a:ext cx="2945659" cy="495347"/>
          </a:xfrm>
          <a:prstGeom prst="rect">
            <a:avLst/>
          </a:prstGeom>
        </p:spPr>
        <p:txBody>
          <a:bodyPr vert="horz" lIns="95254" tIns="47627" rIns="95254" bIns="47627" rtlCol="0" anchor="b"/>
          <a:lstStyle>
            <a:lvl1pPr algn="l">
              <a:defRPr sz="1300"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7626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5254" tIns="47627" rIns="95254" bIns="47627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5254" tIns="47627" rIns="95254" bIns="47627" rtlCol="0"/>
          <a:lstStyle>
            <a:lvl1pPr algn="r">
              <a:defRPr sz="1300"/>
            </a:lvl1pPr>
          </a:lstStyle>
          <a:p>
            <a:fld id="{E4E852C6-7078-4DF2-B959-3EBFFFE3B108}" type="datetimeFigureOut">
              <a:rPr lang="de-DE" smtClean="0"/>
              <a:t>29.07.2022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54" tIns="47627" rIns="95254" bIns="47627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5254" tIns="47627" rIns="95254" bIns="47627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45659" cy="495347"/>
          </a:xfrm>
          <a:prstGeom prst="rect">
            <a:avLst/>
          </a:prstGeom>
        </p:spPr>
        <p:txBody>
          <a:bodyPr vert="horz" lIns="95254" tIns="47627" rIns="95254" bIns="47627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377318"/>
            <a:ext cx="2945659" cy="495347"/>
          </a:xfrm>
          <a:prstGeom prst="rect">
            <a:avLst/>
          </a:prstGeom>
        </p:spPr>
        <p:txBody>
          <a:bodyPr vert="horz" lIns="95254" tIns="47627" rIns="95254" bIns="47627" rtlCol="0" anchor="b"/>
          <a:lstStyle>
            <a:lvl1pPr algn="r">
              <a:defRPr sz="1300"/>
            </a:lvl1pPr>
          </a:lstStyle>
          <a:p>
            <a:fld id="{EFD09056-B185-4154-97B1-F79130FA16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6002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/>
          </a:p>
        </p:txBody>
      </p:sp>
      <p:sp>
        <p:nvSpPr>
          <p:cNvPr id="163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4495" indent="-274806"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9223" indent="-219845"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38912" indent="-219845"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78602" indent="-219845"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18291" indent="-21984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57980" indent="-21984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97669" indent="-21984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37359" indent="-21984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E0F4A8D-7FAB-4303-9F70-80B9FED7954A}" type="slidenum">
              <a:rPr lang="de-DE" altLang="de-DE" sz="1300"/>
              <a:pPr/>
              <a:t>1</a:t>
            </a:fld>
            <a:endParaRPr lang="de-DE" altLang="de-DE" sz="1300"/>
          </a:p>
        </p:txBody>
      </p:sp>
    </p:spTree>
    <p:extLst>
      <p:ext uri="{BB962C8B-B14F-4D97-AF65-F5344CB8AC3E}">
        <p14:creationId xmlns:p14="http://schemas.microsoft.com/office/powerpoint/2010/main" val="2925786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E0879C25-0E6F-47B7-8C43-2D5D6FC071EE}"/>
              </a:ext>
            </a:extLst>
          </p:cNvPr>
          <p:cNvSpPr/>
          <p:nvPr userDrawn="1"/>
        </p:nvSpPr>
        <p:spPr>
          <a:xfrm>
            <a:off x="0" y="1687"/>
            <a:ext cx="9144000" cy="5141813"/>
          </a:xfrm>
          <a:prstGeom prst="rect">
            <a:avLst/>
          </a:prstGeom>
          <a:solidFill>
            <a:srgbClr val="2E26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760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79313F93-04EB-4782-9A66-CBF5C7582D04}"/>
              </a:ext>
            </a:extLst>
          </p:cNvPr>
          <p:cNvSpPr/>
          <p:nvPr userDrawn="1"/>
        </p:nvSpPr>
        <p:spPr>
          <a:xfrm>
            <a:off x="2322001" y="1015390"/>
            <a:ext cx="6822000" cy="4128110"/>
          </a:xfrm>
          <a:prstGeom prst="rect">
            <a:avLst/>
          </a:prstGeom>
          <a:solidFill>
            <a:srgbClr val="4626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76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CD8D1592-B93B-4277-A6F4-EB9A14460AF1}"/>
              </a:ext>
            </a:extLst>
          </p:cNvPr>
          <p:cNvSpPr/>
          <p:nvPr userDrawn="1"/>
        </p:nvSpPr>
        <p:spPr>
          <a:xfrm>
            <a:off x="0" y="1015390"/>
            <a:ext cx="2322000" cy="4128110"/>
          </a:xfrm>
          <a:prstGeom prst="rect">
            <a:avLst/>
          </a:prstGeom>
          <a:solidFill>
            <a:srgbClr val="6E22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76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8641F0B1-C7CD-401E-AEB2-625003BA375D}"/>
              </a:ext>
            </a:extLst>
          </p:cNvPr>
          <p:cNvSpPr/>
          <p:nvPr userDrawn="1"/>
        </p:nvSpPr>
        <p:spPr>
          <a:xfrm>
            <a:off x="0" y="1"/>
            <a:ext cx="2322000" cy="1015388"/>
          </a:xfrm>
          <a:prstGeom prst="rect">
            <a:avLst/>
          </a:prstGeom>
          <a:solidFill>
            <a:srgbClr val="5A25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76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CEBF91B-96CA-4D53-A76C-1C16AF0111F2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2422689" y="1558302"/>
            <a:ext cx="6456343" cy="1400383"/>
          </a:xfrm>
        </p:spPr>
        <p:txBody>
          <a:bodyPr wrap="square" anchor="t" anchorCtr="0">
            <a:noAutofit/>
          </a:bodyPr>
          <a:lstStyle>
            <a:lvl1pPr algn="l">
              <a:lnSpc>
                <a:spcPts val="3400"/>
              </a:lnSpc>
              <a:defRPr sz="3200" b="1">
                <a:solidFill>
                  <a:srgbClr val="009B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Präsentationstitel</a:t>
            </a:r>
            <a:br>
              <a:rPr lang="de-DE"/>
            </a:br>
            <a:r>
              <a:rPr lang="de-DE"/>
              <a:t>2-zeilig</a:t>
            </a:r>
            <a:br>
              <a:rPr lang="de-DE"/>
            </a:br>
            <a:r>
              <a:rPr lang="de-DE"/>
              <a:t>3-zeilig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F6908F0-7A29-49A3-ACEA-92F22518D984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2422689" y="3079445"/>
            <a:ext cx="6456343" cy="661843"/>
          </a:xfrm>
        </p:spPr>
        <p:txBody>
          <a:bodyPr>
            <a:normAutofit/>
          </a:bodyPr>
          <a:lstStyle>
            <a:lvl1pPr marL="0" indent="0" algn="l">
              <a:lnSpc>
                <a:spcPts val="1700"/>
              </a:lnSpc>
              <a:spcBef>
                <a:spcPts val="0"/>
              </a:spcBef>
              <a:buNone/>
              <a:defRPr sz="1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Zusätzliche Informationen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B7563A7-7C69-40B5-B5DB-AFA7376AAC99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>
          <a:xfrm>
            <a:off x="2412000" y="4842000"/>
            <a:ext cx="572400" cy="184666"/>
          </a:xfrm>
        </p:spPr>
        <p:txBody>
          <a:bodyPr>
            <a:spAutoFit/>
          </a:bodyPr>
          <a:lstStyle>
            <a:lvl1pPr>
              <a:defRPr sz="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69F7D3-00B5-4A00-94C4-BBCB22CC3A84}" type="datetime1">
              <a:rPr lang="de-DE" smtClean="0"/>
              <a:pPr/>
              <a:t>29.07.2022</a:t>
            </a:fld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D08D21-A142-4719-B1D0-7F216650495C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>
          <a:xfrm>
            <a:off x="8601364" y="4842000"/>
            <a:ext cx="384236" cy="184666"/>
          </a:xfrm>
        </p:spPr>
        <p:txBody>
          <a:bodyPr wrap="square" anchor="b" anchorCtr="0">
            <a:spAutoFit/>
          </a:bodyPr>
          <a:lstStyle>
            <a:lvl1pPr>
              <a:defRPr sz="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BA625E4-C354-4A2B-949C-FF469D43AAC9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10978C10-C7EB-47FA-B885-B9CE41EFD8D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0" y="288000"/>
            <a:ext cx="1260000" cy="175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714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reisdiagramm N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5CAB1E-401E-4FAE-95B8-00440C806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7410" y="288000"/>
            <a:ext cx="8699354" cy="694800"/>
          </a:xfrm>
        </p:spPr>
        <p:txBody>
          <a:bodyPr anchor="t" anchorCtr="0">
            <a:noAutofit/>
          </a:bodyPr>
          <a:lstStyle>
            <a:lvl1pPr>
              <a:lnSpc>
                <a:spcPts val="2200"/>
              </a:lnSpc>
              <a:defRPr sz="2000" b="1">
                <a:solidFill>
                  <a:srgbClr val="009B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Kreisdiagramm Titel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664A69-CA61-4F20-8FEA-B0C1D42CEAD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07410" y="1044534"/>
            <a:ext cx="2205120" cy="3593454"/>
          </a:xfrm>
        </p:spPr>
        <p:txBody>
          <a:bodyPr>
            <a:noAutofit/>
          </a:bodyPr>
          <a:lstStyle>
            <a:lvl1pPr marL="0" indent="0">
              <a:lnSpc>
                <a:spcPts val="1900"/>
              </a:lnSpc>
              <a:spcBef>
                <a:spcPts val="0"/>
              </a:spcBef>
              <a:buFontTx/>
              <a:buNone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82563">
              <a:buFont typeface="Arial" panose="020B0604020202020204" pitchFamily="34" charset="0"/>
              <a:buChar char="−"/>
              <a:defRPr sz="13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38163" indent="-177800">
              <a:buFont typeface="Arial" panose="020B0604020202020204" pitchFamily="34" charset="0"/>
              <a:buChar char="−"/>
              <a:defRPr sz="13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5650" indent="-209550">
              <a:buFont typeface="Arial" panose="020B0604020202020204" pitchFamily="34" charset="0"/>
              <a:buChar char="−"/>
              <a:defRPr sz="13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47738" indent="-187325">
              <a:buFont typeface="Arial" panose="020B0604020202020204" pitchFamily="34" charset="0"/>
              <a:buChar char="−"/>
              <a:defRPr sz="13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Formatvorlagen des </a:t>
            </a:r>
            <a:br>
              <a:rPr lang="de-DE"/>
            </a:br>
            <a:r>
              <a:rPr lang="de-DE"/>
              <a:t>Textmasters bearbeiten</a:t>
            </a:r>
          </a:p>
          <a:p>
            <a:pPr lvl="0"/>
            <a:endParaRPr lang="de-DE"/>
          </a:p>
          <a:p>
            <a:pPr lvl="0"/>
            <a:endParaRPr lang="de-DE"/>
          </a:p>
        </p:txBody>
      </p:sp>
      <p:sp>
        <p:nvSpPr>
          <p:cNvPr id="7" name="bk object 16">
            <a:extLst>
              <a:ext uri="{FF2B5EF4-FFF2-40B4-BE49-F238E27FC236}">
                <a16:creationId xmlns:a16="http://schemas.microsoft.com/office/drawing/2014/main" id="{1BBD970B-0043-4FF6-9471-23B5643CD648}"/>
              </a:ext>
            </a:extLst>
          </p:cNvPr>
          <p:cNvSpPr/>
          <p:nvPr userDrawn="1"/>
        </p:nvSpPr>
        <p:spPr>
          <a:xfrm>
            <a:off x="0" y="4751997"/>
            <a:ext cx="9144000" cy="396240"/>
          </a:xfrm>
          <a:custGeom>
            <a:avLst/>
            <a:gdLst/>
            <a:ahLst/>
            <a:cxnLst/>
            <a:rect l="l" t="t" r="r" b="b"/>
            <a:pathLst>
              <a:path w="9144000" h="396239">
                <a:moveTo>
                  <a:pt x="0" y="395935"/>
                </a:moveTo>
                <a:lnTo>
                  <a:pt x="9144000" y="395935"/>
                </a:lnTo>
                <a:lnTo>
                  <a:pt x="9144000" y="0"/>
                </a:lnTo>
                <a:lnTo>
                  <a:pt x="0" y="0"/>
                </a:lnTo>
                <a:lnTo>
                  <a:pt x="0" y="395935"/>
                </a:lnTo>
                <a:close/>
              </a:path>
            </a:pathLst>
          </a:custGeom>
          <a:solidFill>
            <a:srgbClr val="5A257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FF03755-0D47-4DF6-AC3A-414955A1DE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0" y="4875890"/>
            <a:ext cx="648000" cy="90063"/>
          </a:xfrm>
          <a:prstGeom prst="rect">
            <a:avLst/>
          </a:prstGeom>
        </p:spPr>
      </p:pic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73F344-C8C8-4D4B-AB41-EEE79CA2D1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12530" y="4842154"/>
            <a:ext cx="572593" cy="184666"/>
          </a:xfrm>
        </p:spPr>
        <p:txBody>
          <a:bodyPr wrap="none" anchor="b" anchorCtr="0">
            <a:spAutoFit/>
          </a:bodyPr>
          <a:lstStyle>
            <a:lvl1pPr>
              <a:defRPr sz="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36FABF-D04F-4D72-95D2-17359196D0F5}" type="datetime1">
              <a:rPr lang="de-DE" smtClean="0"/>
              <a:pPr/>
              <a:t>29.07.2022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BAC880-80BF-444C-A3E4-6C14DA0CD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98581" y="4842154"/>
            <a:ext cx="3043789" cy="184666"/>
          </a:xfrm>
        </p:spPr>
        <p:txBody>
          <a:bodyPr wrap="square" anchor="b" anchorCtr="0">
            <a:spAutoFit/>
          </a:bodyPr>
          <a:lstStyle>
            <a:lvl1pPr algn="r">
              <a:defRPr sz="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Präsentationstitel, Datum oder Navigation © Diakonie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30D7B74-7878-421D-8AF5-5DE2F6CC8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0400" y="4842154"/>
            <a:ext cx="385200" cy="184666"/>
          </a:xfrm>
        </p:spPr>
        <p:txBody>
          <a:bodyPr wrap="none" anchor="b" anchorCtr="0">
            <a:spAutoFit/>
          </a:bodyPr>
          <a:lstStyle>
            <a:lvl1pPr>
              <a:defRPr sz="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BA625E4-C354-4A2B-949C-FF469D43AAC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Diagrammplatzhalter 9">
            <a:extLst>
              <a:ext uri="{FF2B5EF4-FFF2-40B4-BE49-F238E27FC236}">
                <a16:creationId xmlns:a16="http://schemas.microsoft.com/office/drawing/2014/main" id="{6E54041A-9358-4CBC-98F6-DF5DD989DF72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2631964" y="1044533"/>
            <a:ext cx="6274800" cy="3592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993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ng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k object 16">
            <a:extLst>
              <a:ext uri="{FF2B5EF4-FFF2-40B4-BE49-F238E27FC236}">
                <a16:creationId xmlns:a16="http://schemas.microsoft.com/office/drawing/2014/main" id="{1BBD970B-0043-4FF6-9471-23B5643CD648}"/>
              </a:ext>
            </a:extLst>
          </p:cNvPr>
          <p:cNvSpPr/>
          <p:nvPr userDrawn="1"/>
        </p:nvSpPr>
        <p:spPr>
          <a:xfrm>
            <a:off x="0" y="4751997"/>
            <a:ext cx="9144000" cy="396240"/>
          </a:xfrm>
          <a:custGeom>
            <a:avLst/>
            <a:gdLst/>
            <a:ahLst/>
            <a:cxnLst/>
            <a:rect l="l" t="t" r="r" b="b"/>
            <a:pathLst>
              <a:path w="9144000" h="396239">
                <a:moveTo>
                  <a:pt x="0" y="395935"/>
                </a:moveTo>
                <a:lnTo>
                  <a:pt x="9144000" y="395935"/>
                </a:lnTo>
                <a:lnTo>
                  <a:pt x="9144000" y="0"/>
                </a:lnTo>
                <a:lnTo>
                  <a:pt x="0" y="0"/>
                </a:lnTo>
                <a:lnTo>
                  <a:pt x="0" y="395935"/>
                </a:lnTo>
                <a:close/>
              </a:path>
            </a:pathLst>
          </a:custGeom>
          <a:solidFill>
            <a:srgbClr val="5A257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FF03755-0D47-4DF6-AC3A-414955A1DE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0" y="4875890"/>
            <a:ext cx="648000" cy="90063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85CAB1E-401E-4FAE-95B8-00440C806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8800" y="288000"/>
            <a:ext cx="8699354" cy="694800"/>
          </a:xfrm>
        </p:spPr>
        <p:txBody>
          <a:bodyPr anchor="t" anchorCtr="0">
            <a:noAutofit/>
          </a:bodyPr>
          <a:lstStyle>
            <a:lvl1pPr>
              <a:lnSpc>
                <a:spcPts val="2200"/>
              </a:lnSpc>
              <a:defRPr sz="2000" b="1">
                <a:solidFill>
                  <a:srgbClr val="009B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Ringdiagramm Titel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664A69-CA61-4F20-8FEA-B0C1D42CEAD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08800" y="1044000"/>
            <a:ext cx="2206800" cy="3593988"/>
          </a:xfrm>
        </p:spPr>
        <p:txBody>
          <a:bodyPr>
            <a:noAutofit/>
          </a:bodyPr>
          <a:lstStyle>
            <a:lvl1pPr marL="0" indent="0">
              <a:lnSpc>
                <a:spcPts val="1900"/>
              </a:lnSpc>
              <a:spcBef>
                <a:spcPts val="0"/>
              </a:spcBef>
              <a:buFontTx/>
              <a:buNone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82563">
              <a:buFont typeface="Arial" panose="020B0604020202020204" pitchFamily="34" charset="0"/>
              <a:buChar char="−"/>
              <a:defRPr sz="13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38163" indent="-177800">
              <a:buFont typeface="Arial" panose="020B0604020202020204" pitchFamily="34" charset="0"/>
              <a:buChar char="−"/>
              <a:defRPr sz="13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5650" indent="-209550">
              <a:buFont typeface="Arial" panose="020B0604020202020204" pitchFamily="34" charset="0"/>
              <a:buChar char="−"/>
              <a:defRPr sz="13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47738" indent="-187325">
              <a:buFont typeface="Arial" panose="020B0604020202020204" pitchFamily="34" charset="0"/>
              <a:buChar char="−"/>
              <a:defRPr sz="13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Formatvorlagen des </a:t>
            </a:r>
            <a:br>
              <a:rPr lang="de-DE"/>
            </a:br>
            <a:r>
              <a:rPr lang="de-DE"/>
              <a:t>Textmasters bearbeiten</a:t>
            </a:r>
          </a:p>
          <a:p>
            <a:pPr lvl="0"/>
            <a:endParaRPr lang="de-DE"/>
          </a:p>
          <a:p>
            <a:pPr lvl="0"/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73F344-C8C8-4D4B-AB41-EEE79CA2D1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12530" y="4842154"/>
            <a:ext cx="572593" cy="184666"/>
          </a:xfrm>
        </p:spPr>
        <p:txBody>
          <a:bodyPr wrap="none" anchor="b" anchorCtr="0">
            <a:spAutoFit/>
          </a:bodyPr>
          <a:lstStyle>
            <a:lvl1pPr>
              <a:defRPr sz="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36FABF-D04F-4D72-95D2-17359196D0F5}" type="datetime1">
              <a:rPr lang="de-DE" smtClean="0"/>
              <a:pPr/>
              <a:t>29.07.2022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BAC880-80BF-444C-A3E4-6C14DA0CD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98581" y="4842154"/>
            <a:ext cx="3043789" cy="184666"/>
          </a:xfrm>
        </p:spPr>
        <p:txBody>
          <a:bodyPr wrap="square" anchor="b" anchorCtr="0">
            <a:spAutoFit/>
          </a:bodyPr>
          <a:lstStyle>
            <a:lvl1pPr algn="r">
              <a:defRPr sz="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Präsentationstitel, Datum oder Navigation © Diakonie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30D7B74-7878-421D-8AF5-5DE2F6CC8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0400" y="4842154"/>
            <a:ext cx="385200" cy="184666"/>
          </a:xfrm>
        </p:spPr>
        <p:txBody>
          <a:bodyPr wrap="none" anchor="b" anchorCtr="0">
            <a:spAutoFit/>
          </a:bodyPr>
          <a:lstStyle>
            <a:lvl1pPr>
              <a:defRPr sz="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BA625E4-C354-4A2B-949C-FF469D43AAC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9" name="Diagrammplatzhalter 18">
            <a:extLst>
              <a:ext uri="{FF2B5EF4-FFF2-40B4-BE49-F238E27FC236}">
                <a16:creationId xmlns:a16="http://schemas.microsoft.com/office/drawing/2014/main" id="{0894B622-4156-48FD-A2A6-E12A85EAF109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2633354" y="1044533"/>
            <a:ext cx="6274800" cy="3592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7695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lken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k object 16">
            <a:extLst>
              <a:ext uri="{FF2B5EF4-FFF2-40B4-BE49-F238E27FC236}">
                <a16:creationId xmlns:a16="http://schemas.microsoft.com/office/drawing/2014/main" id="{1BBD970B-0043-4FF6-9471-23B5643CD648}"/>
              </a:ext>
            </a:extLst>
          </p:cNvPr>
          <p:cNvSpPr/>
          <p:nvPr userDrawn="1"/>
        </p:nvSpPr>
        <p:spPr>
          <a:xfrm>
            <a:off x="0" y="4751997"/>
            <a:ext cx="9144000" cy="396240"/>
          </a:xfrm>
          <a:custGeom>
            <a:avLst/>
            <a:gdLst/>
            <a:ahLst/>
            <a:cxnLst/>
            <a:rect l="l" t="t" r="r" b="b"/>
            <a:pathLst>
              <a:path w="9144000" h="396239">
                <a:moveTo>
                  <a:pt x="0" y="395935"/>
                </a:moveTo>
                <a:lnTo>
                  <a:pt x="9144000" y="395935"/>
                </a:lnTo>
                <a:lnTo>
                  <a:pt x="9144000" y="0"/>
                </a:lnTo>
                <a:lnTo>
                  <a:pt x="0" y="0"/>
                </a:lnTo>
                <a:lnTo>
                  <a:pt x="0" y="395935"/>
                </a:lnTo>
                <a:close/>
              </a:path>
            </a:pathLst>
          </a:custGeom>
          <a:solidFill>
            <a:srgbClr val="5A257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FF03755-0D47-4DF6-AC3A-414955A1DE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0" y="4875890"/>
            <a:ext cx="648000" cy="90063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85CAB1E-401E-4FAE-95B8-00440C806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8800" y="288000"/>
            <a:ext cx="8699354" cy="694800"/>
          </a:xfrm>
        </p:spPr>
        <p:txBody>
          <a:bodyPr anchor="t" anchorCtr="0">
            <a:noAutofit/>
          </a:bodyPr>
          <a:lstStyle>
            <a:lvl1pPr>
              <a:lnSpc>
                <a:spcPts val="2200"/>
              </a:lnSpc>
              <a:defRPr sz="2000" b="1">
                <a:solidFill>
                  <a:srgbClr val="009B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Balkendiagramm Titel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664A69-CA61-4F20-8FEA-B0C1D42CEAD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08800" y="1044000"/>
            <a:ext cx="2206800" cy="3593988"/>
          </a:xfrm>
        </p:spPr>
        <p:txBody>
          <a:bodyPr>
            <a:noAutofit/>
          </a:bodyPr>
          <a:lstStyle>
            <a:lvl1pPr marL="0" indent="0">
              <a:lnSpc>
                <a:spcPts val="1900"/>
              </a:lnSpc>
              <a:spcBef>
                <a:spcPts val="0"/>
              </a:spcBef>
              <a:buFontTx/>
              <a:buNone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82563">
              <a:buFont typeface="Arial" panose="020B0604020202020204" pitchFamily="34" charset="0"/>
              <a:buChar char="−"/>
              <a:defRPr sz="13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38163" indent="-177800">
              <a:buFont typeface="Arial" panose="020B0604020202020204" pitchFamily="34" charset="0"/>
              <a:buChar char="−"/>
              <a:defRPr sz="13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5650" indent="-209550">
              <a:buFont typeface="Arial" panose="020B0604020202020204" pitchFamily="34" charset="0"/>
              <a:buChar char="−"/>
              <a:defRPr sz="13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47738" indent="-187325">
              <a:buFont typeface="Arial" panose="020B0604020202020204" pitchFamily="34" charset="0"/>
              <a:buChar char="−"/>
              <a:defRPr sz="13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Formatvorlagen des </a:t>
            </a:r>
            <a:br>
              <a:rPr lang="de-DE"/>
            </a:br>
            <a:r>
              <a:rPr lang="de-DE"/>
              <a:t>Textmasters bearbeiten</a:t>
            </a:r>
          </a:p>
          <a:p>
            <a:pPr lvl="0"/>
            <a:endParaRPr lang="de-DE"/>
          </a:p>
          <a:p>
            <a:pPr lvl="0"/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73F344-C8C8-4D4B-AB41-EEE79CA2D1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12530" y="4842154"/>
            <a:ext cx="572593" cy="184666"/>
          </a:xfrm>
        </p:spPr>
        <p:txBody>
          <a:bodyPr wrap="none" anchor="b" anchorCtr="0">
            <a:spAutoFit/>
          </a:bodyPr>
          <a:lstStyle>
            <a:lvl1pPr>
              <a:defRPr sz="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36FABF-D04F-4D72-95D2-17359196D0F5}" type="datetime1">
              <a:rPr lang="de-DE" smtClean="0"/>
              <a:pPr/>
              <a:t>29.07.2022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BAC880-80BF-444C-A3E4-6C14DA0CD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98581" y="4842154"/>
            <a:ext cx="3043789" cy="184666"/>
          </a:xfrm>
        </p:spPr>
        <p:txBody>
          <a:bodyPr wrap="square" anchor="b" anchorCtr="0">
            <a:spAutoFit/>
          </a:bodyPr>
          <a:lstStyle>
            <a:lvl1pPr algn="r">
              <a:defRPr sz="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Präsentationstitel, Datum oder Navigation © Diakonie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30D7B74-7878-421D-8AF5-5DE2F6CC8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0400" y="4842154"/>
            <a:ext cx="385200" cy="184666"/>
          </a:xfrm>
        </p:spPr>
        <p:txBody>
          <a:bodyPr wrap="none" anchor="b" anchorCtr="0">
            <a:spAutoFit/>
          </a:bodyPr>
          <a:lstStyle>
            <a:lvl1pPr>
              <a:defRPr sz="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BA625E4-C354-4A2B-949C-FF469D43AAC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Diagrammplatzhalter 9">
            <a:extLst>
              <a:ext uri="{FF2B5EF4-FFF2-40B4-BE49-F238E27FC236}">
                <a16:creationId xmlns:a16="http://schemas.microsoft.com/office/drawing/2014/main" id="{DC9F3002-B0CE-4FAF-937E-34B4018F298A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2633354" y="1044533"/>
            <a:ext cx="6274800" cy="3592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3562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äulen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k object 16">
            <a:extLst>
              <a:ext uri="{FF2B5EF4-FFF2-40B4-BE49-F238E27FC236}">
                <a16:creationId xmlns:a16="http://schemas.microsoft.com/office/drawing/2014/main" id="{1BBD970B-0043-4FF6-9471-23B5643CD648}"/>
              </a:ext>
            </a:extLst>
          </p:cNvPr>
          <p:cNvSpPr/>
          <p:nvPr userDrawn="1"/>
        </p:nvSpPr>
        <p:spPr>
          <a:xfrm>
            <a:off x="0" y="4751997"/>
            <a:ext cx="9144000" cy="396240"/>
          </a:xfrm>
          <a:custGeom>
            <a:avLst/>
            <a:gdLst/>
            <a:ahLst/>
            <a:cxnLst/>
            <a:rect l="l" t="t" r="r" b="b"/>
            <a:pathLst>
              <a:path w="9144000" h="396239">
                <a:moveTo>
                  <a:pt x="0" y="395935"/>
                </a:moveTo>
                <a:lnTo>
                  <a:pt x="9144000" y="395935"/>
                </a:lnTo>
                <a:lnTo>
                  <a:pt x="9144000" y="0"/>
                </a:lnTo>
                <a:lnTo>
                  <a:pt x="0" y="0"/>
                </a:lnTo>
                <a:lnTo>
                  <a:pt x="0" y="395935"/>
                </a:lnTo>
                <a:close/>
              </a:path>
            </a:pathLst>
          </a:custGeom>
          <a:solidFill>
            <a:srgbClr val="5A257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FF03755-0D47-4DF6-AC3A-414955A1DE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0" y="4875890"/>
            <a:ext cx="648000" cy="90063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85CAB1E-401E-4FAE-95B8-00440C806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8800" y="288000"/>
            <a:ext cx="8699354" cy="694800"/>
          </a:xfrm>
        </p:spPr>
        <p:txBody>
          <a:bodyPr anchor="t" anchorCtr="0">
            <a:noAutofit/>
          </a:bodyPr>
          <a:lstStyle>
            <a:lvl1pPr>
              <a:lnSpc>
                <a:spcPts val="2200"/>
              </a:lnSpc>
              <a:defRPr sz="2000" b="1">
                <a:solidFill>
                  <a:srgbClr val="009B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Säulendiagramm Titel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664A69-CA61-4F20-8FEA-B0C1D42CEAD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08800" y="1044000"/>
            <a:ext cx="2206800" cy="3593988"/>
          </a:xfrm>
        </p:spPr>
        <p:txBody>
          <a:bodyPr>
            <a:noAutofit/>
          </a:bodyPr>
          <a:lstStyle>
            <a:lvl1pPr marL="0" indent="0">
              <a:lnSpc>
                <a:spcPts val="1900"/>
              </a:lnSpc>
              <a:spcBef>
                <a:spcPts val="0"/>
              </a:spcBef>
              <a:buFontTx/>
              <a:buNone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82563">
              <a:buFont typeface="Arial" panose="020B0604020202020204" pitchFamily="34" charset="0"/>
              <a:buChar char="−"/>
              <a:defRPr sz="13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38163" indent="-177800">
              <a:buFont typeface="Arial" panose="020B0604020202020204" pitchFamily="34" charset="0"/>
              <a:buChar char="−"/>
              <a:defRPr sz="13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5650" indent="-209550">
              <a:buFont typeface="Arial" panose="020B0604020202020204" pitchFamily="34" charset="0"/>
              <a:buChar char="−"/>
              <a:defRPr sz="13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47738" indent="-187325">
              <a:buFont typeface="Arial" panose="020B0604020202020204" pitchFamily="34" charset="0"/>
              <a:buChar char="−"/>
              <a:defRPr sz="13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Formatvorlagen des </a:t>
            </a:r>
            <a:br>
              <a:rPr lang="de-DE"/>
            </a:br>
            <a:r>
              <a:rPr lang="de-DE"/>
              <a:t>Textmasters bearbeiten</a:t>
            </a:r>
          </a:p>
          <a:p>
            <a:pPr lvl="0"/>
            <a:endParaRPr lang="de-DE"/>
          </a:p>
          <a:p>
            <a:pPr lvl="0"/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73F344-C8C8-4D4B-AB41-EEE79CA2D1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12530" y="4842154"/>
            <a:ext cx="572593" cy="184666"/>
          </a:xfrm>
        </p:spPr>
        <p:txBody>
          <a:bodyPr wrap="none" anchor="b" anchorCtr="0">
            <a:spAutoFit/>
          </a:bodyPr>
          <a:lstStyle>
            <a:lvl1pPr>
              <a:defRPr sz="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36FABF-D04F-4D72-95D2-17359196D0F5}" type="datetime1">
              <a:rPr lang="de-DE" smtClean="0"/>
              <a:pPr/>
              <a:t>29.07.2022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BAC880-80BF-444C-A3E4-6C14DA0CD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98581" y="4842154"/>
            <a:ext cx="3043789" cy="184666"/>
          </a:xfrm>
        </p:spPr>
        <p:txBody>
          <a:bodyPr wrap="square" anchor="b" anchorCtr="0">
            <a:spAutoFit/>
          </a:bodyPr>
          <a:lstStyle>
            <a:lvl1pPr algn="r">
              <a:defRPr sz="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Präsentationstitel, Datum oder Navigation © Diakonie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30D7B74-7878-421D-8AF5-5DE2F6CC8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0400" y="4842154"/>
            <a:ext cx="385200" cy="184666"/>
          </a:xfrm>
        </p:spPr>
        <p:txBody>
          <a:bodyPr wrap="none" anchor="b" anchorCtr="0">
            <a:spAutoFit/>
          </a:bodyPr>
          <a:lstStyle>
            <a:lvl1pPr>
              <a:defRPr sz="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BA625E4-C354-4A2B-949C-FF469D43AAC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Diagrammplatzhalter 9">
            <a:extLst>
              <a:ext uri="{FF2B5EF4-FFF2-40B4-BE49-F238E27FC236}">
                <a16:creationId xmlns:a16="http://schemas.microsoft.com/office/drawing/2014/main" id="{3163230B-6FF3-44B4-9E1A-F6BCDA4D2294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2633133" y="1044533"/>
            <a:ext cx="6275021" cy="3592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0162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DA352C0E-E80B-4C61-919C-FAFFAFF48F33}"/>
              </a:ext>
            </a:extLst>
          </p:cNvPr>
          <p:cNvGrpSpPr/>
          <p:nvPr userDrawn="1"/>
        </p:nvGrpSpPr>
        <p:grpSpPr>
          <a:xfrm>
            <a:off x="0" y="1"/>
            <a:ext cx="9144001" cy="5143499"/>
            <a:chOff x="0" y="1"/>
            <a:chExt cx="9144001" cy="5143499"/>
          </a:xfrm>
        </p:grpSpPr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AD859CDE-8198-4FD4-92C9-01DE7E65EB2A}"/>
                </a:ext>
              </a:extLst>
            </p:cNvPr>
            <p:cNvSpPr/>
            <p:nvPr userDrawn="1"/>
          </p:nvSpPr>
          <p:spPr>
            <a:xfrm>
              <a:off x="0" y="1687"/>
              <a:ext cx="9144000" cy="5141813"/>
            </a:xfrm>
            <a:prstGeom prst="rect">
              <a:avLst/>
            </a:prstGeom>
            <a:solidFill>
              <a:srgbClr val="2E26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760"/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B7CE5A51-A55F-4B34-B6D4-5644717CACD1}"/>
                </a:ext>
              </a:extLst>
            </p:cNvPr>
            <p:cNvSpPr/>
            <p:nvPr userDrawn="1"/>
          </p:nvSpPr>
          <p:spPr>
            <a:xfrm>
              <a:off x="2322001" y="1015390"/>
              <a:ext cx="6822000" cy="4128110"/>
            </a:xfrm>
            <a:prstGeom prst="rect">
              <a:avLst/>
            </a:prstGeom>
            <a:solidFill>
              <a:srgbClr val="4626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760"/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DA487335-FB44-4EC6-87FF-4DCF664FEE1A}"/>
                </a:ext>
              </a:extLst>
            </p:cNvPr>
            <p:cNvSpPr/>
            <p:nvPr userDrawn="1"/>
          </p:nvSpPr>
          <p:spPr>
            <a:xfrm>
              <a:off x="0" y="1015390"/>
              <a:ext cx="2322000" cy="4128110"/>
            </a:xfrm>
            <a:prstGeom prst="rect">
              <a:avLst/>
            </a:prstGeom>
            <a:solidFill>
              <a:srgbClr val="6E22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760"/>
            </a:p>
          </p:txBody>
        </p:sp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D5FAB017-BD05-4902-B0C8-3E48D225D8DC}"/>
                </a:ext>
              </a:extLst>
            </p:cNvPr>
            <p:cNvSpPr/>
            <p:nvPr userDrawn="1"/>
          </p:nvSpPr>
          <p:spPr>
            <a:xfrm>
              <a:off x="0" y="1"/>
              <a:ext cx="2322000" cy="1015388"/>
            </a:xfrm>
            <a:prstGeom prst="rect">
              <a:avLst/>
            </a:prstGeom>
            <a:solidFill>
              <a:srgbClr val="5A25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760"/>
            </a:p>
          </p:txBody>
        </p:sp>
      </p:grpSp>
      <p:pic>
        <p:nvPicPr>
          <p:cNvPr id="15" name="Grafik 14">
            <a:extLst>
              <a:ext uri="{FF2B5EF4-FFF2-40B4-BE49-F238E27FC236}">
                <a16:creationId xmlns:a16="http://schemas.microsoft.com/office/drawing/2014/main" id="{680395A0-496B-49B0-816F-0A124BF1E71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0" y="288000"/>
            <a:ext cx="1260000" cy="175123"/>
          </a:xfrm>
          <a:prstGeom prst="rect">
            <a:avLst/>
          </a:prstGeom>
        </p:spPr>
      </p:pic>
      <p:sp>
        <p:nvSpPr>
          <p:cNvPr id="8" name="Textplatzhalter 7">
            <a:extLst>
              <a:ext uri="{FF2B5EF4-FFF2-40B4-BE49-F238E27FC236}">
                <a16:creationId xmlns:a16="http://schemas.microsoft.com/office/drawing/2014/main" id="{63D00E32-17E9-4DFE-AB0C-630DC59AF51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62400" y="1544400"/>
            <a:ext cx="4365625" cy="535531"/>
          </a:xfrm>
        </p:spPr>
        <p:txBody>
          <a:bodyPr>
            <a:spAutoFit/>
          </a:bodyPr>
          <a:lstStyle>
            <a:lvl1pPr marL="0" indent="0">
              <a:buFontTx/>
              <a:buNone/>
              <a:defRPr sz="32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Vielen Dank!</a:t>
            </a:r>
          </a:p>
        </p:txBody>
      </p:sp>
    </p:spTree>
    <p:extLst>
      <p:ext uri="{BB962C8B-B14F-4D97-AF65-F5344CB8AC3E}">
        <p14:creationId xmlns:p14="http://schemas.microsoft.com/office/powerpoint/2010/main" val="12388945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42A134-78C2-4FE7-84AC-B5BEDBBEC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21926CC-A453-4F5F-8B65-385623D86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8E6AA8-C18B-42E7-BC0C-B71945E20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2FD2-5C72-4944-9E97-2F8CB1853304}" type="datetime1">
              <a:rPr lang="de-DE" smtClean="0"/>
              <a:t>29.07.2022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5A71B71-856C-488B-92E5-AE7E1C28D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Präsentationstitel, Datum oder Navigation © Diakonie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93FE498-C9C2-4CB3-909D-0410EE923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25E4-C354-4A2B-949C-FF469D43AA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10995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16C5A7-1854-46BE-AE45-FA5DB0101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DFB411D-11A8-4315-A352-2707BA296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569F01B-6A16-45B9-A95E-F5ED746E90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D37ACEA-2E35-4E84-B1BF-7D6F02435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514D5-7795-4180-9DA1-F03F1D893ABE}" type="datetime1">
              <a:rPr lang="de-DE" smtClean="0"/>
              <a:t>29.07.2022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520E897-8AA7-43AB-A370-C2DC77838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Präsentationstitel, Datum oder Navigation © Diakonie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EDD2F59-BA04-4C14-92C6-1E2CECD80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25E4-C354-4A2B-949C-FF469D43AA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3087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F0120C-CC9E-4BDE-A1D4-9283E82C4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AC138B9-ED93-4264-9CD2-58A710FE3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1A3431B-8566-41C1-B4F8-CCD5E59DA0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57FD90E-C727-4395-9DF6-C308BA30A4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E9ADEB0-DD03-4A86-B782-81F0A3A9AD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EEABDB8-EB8D-48D6-9C1F-780B04E17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6725B-3ACC-45A5-B979-381DCD8E6CE2}" type="datetime1">
              <a:rPr lang="de-DE" smtClean="0"/>
              <a:t>29.07.2022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C019A74-41AA-4B02-B038-291ACEAEE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Präsentationstitel, Datum oder Navigation © Diakonie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B038847-E35C-47AD-9B78-6EFB9E377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25E4-C354-4A2B-949C-FF469D43AA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83173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4CC9D86-BDA0-4123-88C3-39F03EA1E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ECECD-D654-4583-9E1C-194731039FA8}" type="datetime1">
              <a:rPr lang="de-DE" smtClean="0"/>
              <a:t>29.07.2022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A779DE0-6E9A-40AB-9CB8-B6D8919DB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Präsentationstitel, Datum oder Navigation © Diakonie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7C9C625-40F1-41C3-9D73-630520DCC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25E4-C354-4A2B-949C-FF469D43AA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54128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514514-7085-49BC-B2DA-F67DDF817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5C816E7-CBE5-4D29-A9AF-6BEF90902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2FE7ECE-F1DD-4F6F-AD94-BE12E43F34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47F9A35-E827-4FF1-A317-0AAB9E9E2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094A5-49DD-47AC-BD22-306814A83317}" type="datetime1">
              <a:rPr lang="de-DE" smtClean="0"/>
              <a:t>29.07.2022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A879446-3744-400E-8152-40D189842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Präsentationstitel, Datum oder Navigation © Diakonie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EA3529A-811F-44FF-9252-6101895F5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25E4-C354-4A2B-949C-FF469D43AA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1784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py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k object 16">
            <a:extLst>
              <a:ext uri="{FF2B5EF4-FFF2-40B4-BE49-F238E27FC236}">
                <a16:creationId xmlns:a16="http://schemas.microsoft.com/office/drawing/2014/main" id="{1BBD970B-0043-4FF6-9471-23B5643CD648}"/>
              </a:ext>
            </a:extLst>
          </p:cNvPr>
          <p:cNvSpPr/>
          <p:nvPr userDrawn="1"/>
        </p:nvSpPr>
        <p:spPr>
          <a:xfrm>
            <a:off x="0" y="4751997"/>
            <a:ext cx="9144000" cy="396240"/>
          </a:xfrm>
          <a:custGeom>
            <a:avLst/>
            <a:gdLst/>
            <a:ahLst/>
            <a:cxnLst/>
            <a:rect l="l" t="t" r="r" b="b"/>
            <a:pathLst>
              <a:path w="9144000" h="396239">
                <a:moveTo>
                  <a:pt x="0" y="395935"/>
                </a:moveTo>
                <a:lnTo>
                  <a:pt x="9144000" y="395935"/>
                </a:lnTo>
                <a:lnTo>
                  <a:pt x="9144000" y="0"/>
                </a:lnTo>
                <a:lnTo>
                  <a:pt x="0" y="0"/>
                </a:lnTo>
                <a:lnTo>
                  <a:pt x="0" y="395935"/>
                </a:lnTo>
                <a:close/>
              </a:path>
            </a:pathLst>
          </a:custGeom>
          <a:solidFill>
            <a:srgbClr val="5A257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FF03755-0D47-4DF6-AC3A-414955A1DE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0" y="4875890"/>
            <a:ext cx="648000" cy="90063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85CAB1E-401E-4FAE-95B8-00440C806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409" y="288000"/>
            <a:ext cx="8699354" cy="694001"/>
          </a:xfrm>
        </p:spPr>
        <p:txBody>
          <a:bodyPr anchor="t" anchorCtr="0">
            <a:noAutofit/>
          </a:bodyPr>
          <a:lstStyle>
            <a:lvl1pPr>
              <a:lnSpc>
                <a:spcPts val="2200"/>
              </a:lnSpc>
              <a:defRPr sz="2000" b="1">
                <a:solidFill>
                  <a:srgbClr val="009B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664A69-CA61-4F20-8FEA-B0C1D42CE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409" y="1044000"/>
            <a:ext cx="8699354" cy="3263504"/>
          </a:xfrm>
        </p:spPr>
        <p:txBody>
          <a:bodyPr>
            <a:noAutofit/>
          </a:bodyPr>
          <a:lstStyle>
            <a:lvl1pPr marL="0" indent="0">
              <a:lnSpc>
                <a:spcPts val="1900"/>
              </a:lnSpc>
              <a:spcBef>
                <a:spcPts val="0"/>
              </a:spcBef>
              <a:buFontTx/>
              <a:buNone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82563">
              <a:buFont typeface="Arial" panose="020B0604020202020204" pitchFamily="34" charset="0"/>
              <a:buChar char="−"/>
              <a:defRPr sz="13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38163" indent="-177800">
              <a:buFont typeface="Arial" panose="020B0604020202020204" pitchFamily="34" charset="0"/>
              <a:buChar char="−"/>
              <a:defRPr sz="13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5650" indent="-209550">
              <a:buFont typeface="Arial" panose="020B0604020202020204" pitchFamily="34" charset="0"/>
              <a:buChar char="−"/>
              <a:defRPr sz="13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47738" indent="-187325">
              <a:buFont typeface="Arial" panose="020B0604020202020204" pitchFamily="34" charset="0"/>
              <a:buChar char="−"/>
              <a:defRPr sz="13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73F344-C8C8-4D4B-AB41-EEE79CA2D1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12530" y="4842154"/>
            <a:ext cx="572593" cy="184666"/>
          </a:xfrm>
        </p:spPr>
        <p:txBody>
          <a:bodyPr wrap="none" anchor="b" anchorCtr="0">
            <a:spAutoFit/>
          </a:bodyPr>
          <a:lstStyle>
            <a:lvl1pPr>
              <a:defRPr sz="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36FABF-D04F-4D72-95D2-17359196D0F5}" type="datetime1">
              <a:rPr lang="de-DE" smtClean="0"/>
              <a:pPr/>
              <a:t>29.07.2022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BAC880-80BF-444C-A3E4-6C14DA0CD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98581" y="4842154"/>
            <a:ext cx="3043789" cy="184666"/>
          </a:xfrm>
        </p:spPr>
        <p:txBody>
          <a:bodyPr wrap="square" anchor="b" anchorCtr="0">
            <a:spAutoFit/>
          </a:bodyPr>
          <a:lstStyle>
            <a:lvl1pPr algn="r">
              <a:defRPr sz="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Präsentationstitel, Datum oder Navigation © Diakonie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30D7B74-7878-421D-8AF5-5DE2F6CC8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0400" y="4842154"/>
            <a:ext cx="385200" cy="184666"/>
          </a:xfrm>
        </p:spPr>
        <p:txBody>
          <a:bodyPr wrap="none" anchor="b" anchorCtr="0">
            <a:spAutoFit/>
          </a:bodyPr>
          <a:lstStyle>
            <a:lvl1pPr>
              <a:defRPr sz="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BA625E4-C354-4A2B-949C-FF469D43AAC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11653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CC3422-27E3-40F2-AA2D-88C59881A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6911261-3869-4F39-9F9A-7839451E12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7C66F47-4E73-404B-9879-BE24069A7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915110-DFAF-4E0D-AAE3-7F664BEF4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6C51-71E7-4668-B719-ED85AFF10662}" type="datetime1">
              <a:rPr lang="de-DE" smtClean="0"/>
              <a:t>29.07.2022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7AFCCA1-8D82-4F0F-A702-E5B7F9892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Präsentationstitel, Datum oder Navigation © Diakonie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D186773-F5A3-4F4D-8641-1AA3F9D14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25E4-C354-4A2B-949C-FF469D43AA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51810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048F6C-2F17-4639-8CF8-B028D9D97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86ACAEF-A301-4A50-8DBF-1FE788FBB4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66ADCBA-3C36-472E-B302-4BA265883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E563B-2659-4E94-B209-F23D01BAE3CC}" type="datetime1">
              <a:rPr lang="de-DE" smtClean="0"/>
              <a:t>29.07.2022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F645FA1-5674-4F5F-9808-7D9D8E3FF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Präsentationstitel, Datum oder Navigation © Diakonie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006520-5460-4F84-B642-2BF121386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25E4-C354-4A2B-949C-FF469D43AA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14124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7EEC11E-F57E-4D94-BEF8-E0062AE54A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5F4072A-0A56-40D7-82AF-AA52A7BE84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52F04B9-6697-4E5D-8235-B16331CAA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6B575-D206-45F5-A487-0345315DF502}" type="datetime1">
              <a:rPr lang="de-DE" smtClean="0"/>
              <a:t>29.07.2022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81EB6B7-1A79-44D6-826A-6C6655882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Präsentationstitel, Datum oder Navigation © Diakonie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093B78C-D05C-4271-AD1A-BFBCEA9F7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25E4-C354-4A2B-949C-FF469D43AA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85304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569859-0B67-460D-B6BB-F13F480C1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8FFCE0-B53E-4834-95C8-BD1021DCC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243E79B-7858-48BA-B1E4-3E96BEBFA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C2A5B-A3D5-4A25-AA26-6D4178B4C6A1}" type="datetime1">
              <a:rPr lang="de-DE" smtClean="0"/>
              <a:t>29.07.2022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DDF719-1362-4D2C-B192-DCBFACC8F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Präsentationstitel, Datum oder Navigation © Diakonie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16A1D1-63FB-44AC-AD36-E8D9D0C83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D95CB-3D52-40C7-BAC7-9E011F78C4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02944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BDB68F-7DF6-4D7A-9598-40C463A4D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0AB5C13-A623-4F83-9E62-8BB9ED43A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F19E135-CC97-4718-865B-BDB75B49D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0210F-579E-47AC-8D42-40819513128B}" type="datetime1">
              <a:rPr lang="de-DE" smtClean="0"/>
              <a:t>29.07.2022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D151E7A-9AB9-44E4-870B-60458A521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Präsentationstitel, Datum oder Navigation © Diakonie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A8EB68E-9B39-422D-95AC-A87667071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D95CB-3D52-40C7-BAC7-9E011F78C4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09953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9289-B798-4BE3-BBEF-BB566B509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71C3F15-46AC-4C4E-8C43-BB07AB512B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8418FC9-E794-4380-BEE9-F101D8CE76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2F2B7D4-60D1-4423-84CD-3DC55A373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0520-D041-4EB5-8B71-5AFFDE30A7CB}" type="datetime1">
              <a:rPr lang="de-DE" smtClean="0"/>
              <a:t>29.07.2022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A20E05A-15BB-40AE-AB0F-F22291200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Präsentationstitel, Datum oder Navigation © Diakonie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D98B6A6-FA95-4D29-9A5A-6519449BE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D95CB-3D52-40C7-BAC7-9E011F78C4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93583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0D3B3B-F2BE-45DB-8FA3-C766B85A2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6297F05-32A5-445E-82F2-0557B7DD2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EA95470-0D3B-44DC-A9A0-B40237FCB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C5FC567-D663-450D-8663-AD64BDBDAA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3A0C8BD-2733-4620-A02D-2832AE5DB2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D67EA48-1E7E-4EB4-B044-E81084163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31958-6A43-4CF3-A62D-97F217584457}" type="datetime1">
              <a:rPr lang="de-DE" smtClean="0"/>
              <a:t>29.07.2022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F8C3865-7AAF-43F9-B4BD-8C1930A3F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Präsentationstitel, Datum oder Navigation © Diakonie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21D0DE7-E8BB-4FF9-ABF3-1B7D35540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D95CB-3D52-40C7-BAC7-9E011F78C4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86244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ACCC38-1073-42E4-A6CA-02173BCCE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39533D9-6B12-4A87-94BE-D70C7530A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D581E-E020-45E7-9CDE-364964C61BA0}" type="datetime1">
              <a:rPr lang="de-DE" smtClean="0"/>
              <a:t>29.07.2022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CF428F6-3B75-48EB-86B7-59A95A205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Präsentationstitel, Datum oder Navigation © Diakonie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7E3A99D-F09D-49C2-A96A-AEEF2DA81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D95CB-3D52-40C7-BAC7-9E011F78C4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89632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F4841BC-0F14-45D7-9843-95E6804EB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0BE74-7616-42AB-81CD-4AD97AB59048}" type="datetime1">
              <a:rPr lang="de-DE" smtClean="0"/>
              <a:t>29.07.2022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744E1DB-6CEE-4DF2-960A-9000F6677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Präsentationstitel, Datum oder Navigation © Diakonie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C65B62C-0117-46D5-8885-E6912FE39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D95CB-3D52-40C7-BAC7-9E011F78C4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14777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AEB64A-2ED4-48C2-BF5D-3F2F44D5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46252CE-5F13-45DF-9931-7D92A1D35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ADEFBED-3E71-4AAE-A15C-4DCF27706D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AA9AF6A-D673-42C8-BA6B-F25FFD3F9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35A1-8442-45C4-B2A5-65203E62FDE8}" type="datetime1">
              <a:rPr lang="de-DE" smtClean="0"/>
              <a:t>29.07.2022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E5E3EE3-F288-495F-9101-9687A76A3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Präsentationstitel, Datum oder Navigation © Diakonie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C30BED2-ABDA-47F9-9310-0EF8F72CE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D95CB-3D52-40C7-BAC7-9E011F78C4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9654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k object 16">
            <a:extLst>
              <a:ext uri="{FF2B5EF4-FFF2-40B4-BE49-F238E27FC236}">
                <a16:creationId xmlns:a16="http://schemas.microsoft.com/office/drawing/2014/main" id="{1BBD970B-0043-4FF6-9471-23B5643CD648}"/>
              </a:ext>
            </a:extLst>
          </p:cNvPr>
          <p:cNvSpPr/>
          <p:nvPr userDrawn="1"/>
        </p:nvSpPr>
        <p:spPr>
          <a:xfrm>
            <a:off x="0" y="4751997"/>
            <a:ext cx="9144000" cy="396240"/>
          </a:xfrm>
          <a:custGeom>
            <a:avLst/>
            <a:gdLst/>
            <a:ahLst/>
            <a:cxnLst/>
            <a:rect l="l" t="t" r="r" b="b"/>
            <a:pathLst>
              <a:path w="9144000" h="396239">
                <a:moveTo>
                  <a:pt x="0" y="395935"/>
                </a:moveTo>
                <a:lnTo>
                  <a:pt x="9144000" y="395935"/>
                </a:lnTo>
                <a:lnTo>
                  <a:pt x="9144000" y="0"/>
                </a:lnTo>
                <a:lnTo>
                  <a:pt x="0" y="0"/>
                </a:lnTo>
                <a:lnTo>
                  <a:pt x="0" y="395935"/>
                </a:lnTo>
                <a:close/>
              </a:path>
            </a:pathLst>
          </a:custGeom>
          <a:solidFill>
            <a:srgbClr val="5A257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FF03755-0D47-4DF6-AC3A-414955A1DE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0" y="4875890"/>
            <a:ext cx="648000" cy="90063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85CAB1E-401E-4FAE-95B8-00440C806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409" y="288000"/>
            <a:ext cx="8699354" cy="694800"/>
          </a:xfrm>
        </p:spPr>
        <p:txBody>
          <a:bodyPr anchor="t" anchorCtr="0">
            <a:noAutofit/>
          </a:bodyPr>
          <a:lstStyle>
            <a:lvl1pPr>
              <a:lnSpc>
                <a:spcPts val="2200"/>
              </a:lnSpc>
              <a:defRPr sz="2000" b="1">
                <a:solidFill>
                  <a:srgbClr val="009B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664A69-CA61-4F20-8FEA-B0C1D42CE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409" y="1044000"/>
            <a:ext cx="8699354" cy="3263504"/>
          </a:xfrm>
        </p:spPr>
        <p:txBody>
          <a:bodyPr>
            <a:noAutofit/>
          </a:bodyPr>
          <a:lstStyle>
            <a:lvl1pPr marL="177800" indent="-177800">
              <a:lnSpc>
                <a:spcPts val="1900"/>
              </a:lnSpc>
              <a:buFont typeface="Arial" panose="020B0604020202020204" pitchFamily="34" charset="0"/>
              <a:buChar char="−"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82563">
              <a:lnSpc>
                <a:spcPts val="1900"/>
              </a:lnSpc>
              <a:buFont typeface="Arial" panose="020B0604020202020204" pitchFamily="34" charset="0"/>
              <a:buChar char="−"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38163" indent="-177800">
              <a:lnSpc>
                <a:spcPts val="1900"/>
              </a:lnSpc>
              <a:buFont typeface="Arial" panose="020B0604020202020204" pitchFamily="34" charset="0"/>
              <a:buChar char="−"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17550" indent="-179388">
              <a:lnSpc>
                <a:spcPts val="1900"/>
              </a:lnSpc>
              <a:buFont typeface="Arial" panose="020B0604020202020204" pitchFamily="34" charset="0"/>
              <a:buChar char="−"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895350" indent="-177800">
              <a:lnSpc>
                <a:spcPts val="1900"/>
              </a:lnSpc>
              <a:buFont typeface="Arial" panose="020B0604020202020204" pitchFamily="34" charset="0"/>
              <a:buChar char="−"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73F344-C8C8-4D4B-AB41-EEE79CA2D1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12530" y="4842154"/>
            <a:ext cx="572593" cy="184666"/>
          </a:xfrm>
        </p:spPr>
        <p:txBody>
          <a:bodyPr wrap="none" anchor="b" anchorCtr="0">
            <a:spAutoFit/>
          </a:bodyPr>
          <a:lstStyle>
            <a:lvl1pPr>
              <a:defRPr sz="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36FABF-D04F-4D72-95D2-17359196D0F5}" type="datetime1">
              <a:rPr lang="de-DE" smtClean="0"/>
              <a:pPr/>
              <a:t>29.07.2022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BAC880-80BF-444C-A3E4-6C14DA0CD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98581" y="4842154"/>
            <a:ext cx="3043789" cy="184666"/>
          </a:xfrm>
        </p:spPr>
        <p:txBody>
          <a:bodyPr wrap="square" anchor="b" anchorCtr="0">
            <a:spAutoFit/>
          </a:bodyPr>
          <a:lstStyle>
            <a:lvl1pPr algn="r">
              <a:defRPr sz="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Präsentationstitel, Datum oder Navigation © Diakonie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30D7B74-7878-421D-8AF5-5DE2F6CC8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0400" y="4842154"/>
            <a:ext cx="385200" cy="184666"/>
          </a:xfrm>
        </p:spPr>
        <p:txBody>
          <a:bodyPr wrap="none" anchor="b" anchorCtr="0">
            <a:spAutoFit/>
          </a:bodyPr>
          <a:lstStyle>
            <a:lvl1pPr>
              <a:defRPr sz="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BA625E4-C354-4A2B-949C-FF469D43AAC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59278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949E54-5017-4740-B0AC-4D9218571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9BBB9A7-5C25-4836-999E-38A7CA61B3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470BF19-B85D-41A3-ADE2-50A1E88406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E3DC897-DF4F-479F-8A4A-7725E4FE2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E4D14-9C65-4ED2-B9B8-F8BB094B81DA}" type="datetime1">
              <a:rPr lang="de-DE" smtClean="0"/>
              <a:t>29.07.2022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F0D0AB4-6225-4623-8EB7-9CD94E774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Präsentationstitel, Datum oder Navigation © Diakonie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9ACA034-3AE5-43FA-8090-F4E896E84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D95CB-3D52-40C7-BAC7-9E011F78C4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70333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E56F08-FC7E-40DC-9B7D-1DB0B7D58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234AA0A-239D-4DAC-9913-66BB7B4E41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EAFDC9-D4A3-44CE-B95F-9167EC59D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75729-44EB-4458-B928-478291485870}" type="datetime1">
              <a:rPr lang="de-DE" smtClean="0"/>
              <a:t>29.07.2022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852B3A-02DB-4BFF-A191-57CFB5630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Präsentationstitel, Datum oder Navigation © Diakonie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D6D31C-0324-4676-BC45-AAEA1EC85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D95CB-3D52-40C7-BAC7-9E011F78C4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323802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9D34203-CDF8-46E9-B3C1-73825B2D5F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E2C5BB7-6CCE-4161-9785-F0DFC7904C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4BE16C9-35C4-4AA1-9942-EED6116E7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A6516-7283-4D5B-8D26-9A24ACA19FE0}" type="datetime1">
              <a:rPr lang="de-DE" smtClean="0"/>
              <a:t>29.07.2022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CD43CD-EE96-44F3-A304-53A9A054C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Präsentationstitel, Datum oder Navigation © Diakonie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B32C62D-CA04-4755-90AA-F6A76A663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D95CB-3D52-40C7-BAC7-9E011F78C4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7728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3">
            <a:extLst>
              <a:ext uri="{FF2B5EF4-FFF2-40B4-BE49-F238E27FC236}">
                <a16:creationId xmlns:a16="http://schemas.microsoft.com/office/drawing/2014/main" id="{05A8777C-C66C-4551-98A5-CBCB53FA820E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4788535">
                <a:moveTo>
                  <a:pt x="0" y="4787938"/>
                </a:moveTo>
                <a:lnTo>
                  <a:pt x="9144000" y="4787938"/>
                </a:lnTo>
                <a:lnTo>
                  <a:pt x="9144000" y="0"/>
                </a:lnTo>
                <a:lnTo>
                  <a:pt x="0" y="0"/>
                </a:lnTo>
                <a:lnTo>
                  <a:pt x="0" y="4787938"/>
                </a:lnTo>
                <a:close/>
              </a:path>
            </a:pathLst>
          </a:custGeom>
          <a:solidFill>
            <a:srgbClr val="2E2672"/>
          </a:solidFill>
        </p:spPr>
        <p:txBody>
          <a:bodyPr wrap="square" lIns="0" tIns="0" rIns="0" bIns="0" rtlCol="0"/>
          <a:lstStyle/>
          <a:p>
            <a:endParaRPr sz="1798"/>
          </a:p>
        </p:txBody>
      </p:sp>
      <p:sp>
        <p:nvSpPr>
          <p:cNvPr id="9" name="bk object 16">
            <a:extLst>
              <a:ext uri="{FF2B5EF4-FFF2-40B4-BE49-F238E27FC236}">
                <a16:creationId xmlns:a16="http://schemas.microsoft.com/office/drawing/2014/main" id="{E7967327-1C3E-4D88-975A-CAC3E56C407E}"/>
              </a:ext>
            </a:extLst>
          </p:cNvPr>
          <p:cNvSpPr/>
          <p:nvPr userDrawn="1"/>
        </p:nvSpPr>
        <p:spPr>
          <a:xfrm>
            <a:off x="0" y="4751997"/>
            <a:ext cx="9144000" cy="396240"/>
          </a:xfrm>
          <a:custGeom>
            <a:avLst/>
            <a:gdLst/>
            <a:ahLst/>
            <a:cxnLst/>
            <a:rect l="l" t="t" r="r" b="b"/>
            <a:pathLst>
              <a:path w="9144000" h="396239">
                <a:moveTo>
                  <a:pt x="0" y="395935"/>
                </a:moveTo>
                <a:lnTo>
                  <a:pt x="9144000" y="395935"/>
                </a:lnTo>
                <a:lnTo>
                  <a:pt x="9144000" y="0"/>
                </a:lnTo>
                <a:lnTo>
                  <a:pt x="0" y="0"/>
                </a:lnTo>
                <a:lnTo>
                  <a:pt x="0" y="395935"/>
                </a:lnTo>
                <a:close/>
              </a:path>
            </a:pathLst>
          </a:custGeom>
          <a:solidFill>
            <a:srgbClr val="5A25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9A65943-0FFC-47F5-A851-99E6C90762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3600" y="932490"/>
            <a:ext cx="8701200" cy="2086725"/>
          </a:xfrm>
        </p:spPr>
        <p:txBody>
          <a:bodyPr anchor="t" anchorCtr="0">
            <a:noAutofit/>
          </a:bodyPr>
          <a:lstStyle>
            <a:lvl1pPr>
              <a:lnSpc>
                <a:spcPts val="5100"/>
              </a:lnSpc>
              <a:defRPr sz="4800" b="1">
                <a:solidFill>
                  <a:srgbClr val="009B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Statement </a:t>
            </a:r>
            <a:br>
              <a:rPr lang="de-DE"/>
            </a:br>
            <a:r>
              <a:rPr lang="de-DE"/>
              <a:t>oder Zitat</a:t>
            </a:r>
            <a:br>
              <a:rPr lang="de-DE"/>
            </a:b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D6D5A05-779C-4D56-BF1F-32AD62D96F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12000" y="4842000"/>
            <a:ext cx="572400" cy="183600"/>
          </a:xfrm>
        </p:spPr>
        <p:txBody>
          <a:bodyPr/>
          <a:lstStyle>
            <a:lvl1pPr algn="l">
              <a:defRPr sz="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5BF444-EAB0-4713-91C0-2E2E31FA2C4D}" type="datetime1">
              <a:rPr lang="de-DE" smtClean="0"/>
              <a:pPr/>
              <a:t>29.07.2022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F6BAB0B-05CC-4122-8726-7EC0D42FE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98800" y="4842000"/>
            <a:ext cx="3045600" cy="183600"/>
          </a:xfrm>
        </p:spPr>
        <p:txBody>
          <a:bodyPr anchor="b" anchorCtr="0"/>
          <a:lstStyle>
            <a:lvl1pPr algn="r">
              <a:defRPr sz="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Präsentationstitel, Datum oder Navigation © Diakonie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907EAE0-57B5-4F86-B2D8-735A32959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0400" y="4842000"/>
            <a:ext cx="385200" cy="183600"/>
          </a:xfrm>
        </p:spPr>
        <p:txBody>
          <a:bodyPr anchor="b" anchorCtr="0"/>
          <a:lstStyle>
            <a:lvl1pPr>
              <a:defRPr sz="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BA625E4-C354-4A2B-949C-FF469D43AAC9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EC3EC57D-A7F6-480C-88DB-CEF03B1FC2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0" y="4875890"/>
            <a:ext cx="648000" cy="9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654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k object 16">
            <a:extLst>
              <a:ext uri="{FF2B5EF4-FFF2-40B4-BE49-F238E27FC236}">
                <a16:creationId xmlns:a16="http://schemas.microsoft.com/office/drawing/2014/main" id="{1BBD970B-0043-4FF6-9471-23B5643CD648}"/>
              </a:ext>
            </a:extLst>
          </p:cNvPr>
          <p:cNvSpPr/>
          <p:nvPr userDrawn="1"/>
        </p:nvSpPr>
        <p:spPr>
          <a:xfrm>
            <a:off x="0" y="4751997"/>
            <a:ext cx="9144000" cy="396240"/>
          </a:xfrm>
          <a:custGeom>
            <a:avLst/>
            <a:gdLst/>
            <a:ahLst/>
            <a:cxnLst/>
            <a:rect l="l" t="t" r="r" b="b"/>
            <a:pathLst>
              <a:path w="9144000" h="396239">
                <a:moveTo>
                  <a:pt x="0" y="395935"/>
                </a:moveTo>
                <a:lnTo>
                  <a:pt x="9144000" y="395935"/>
                </a:lnTo>
                <a:lnTo>
                  <a:pt x="9144000" y="0"/>
                </a:lnTo>
                <a:lnTo>
                  <a:pt x="0" y="0"/>
                </a:lnTo>
                <a:lnTo>
                  <a:pt x="0" y="395935"/>
                </a:lnTo>
                <a:close/>
              </a:path>
            </a:pathLst>
          </a:custGeom>
          <a:solidFill>
            <a:srgbClr val="5A257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FF03755-0D47-4DF6-AC3A-414955A1DE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0" y="4875890"/>
            <a:ext cx="648000" cy="90063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85CAB1E-401E-4FAE-95B8-00440C806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7410" y="289084"/>
            <a:ext cx="8699354" cy="694800"/>
          </a:xfrm>
        </p:spPr>
        <p:txBody>
          <a:bodyPr anchor="t" anchorCtr="0">
            <a:noAutofit/>
          </a:bodyPr>
          <a:lstStyle>
            <a:lvl1pPr>
              <a:lnSpc>
                <a:spcPts val="2200"/>
              </a:lnSpc>
              <a:defRPr sz="2000" b="1">
                <a:solidFill>
                  <a:srgbClr val="009B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Agenda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664A69-CA61-4F20-8FEA-B0C1D42CEAD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07410" y="1044000"/>
            <a:ext cx="8699354" cy="3263504"/>
          </a:xfrm>
        </p:spPr>
        <p:txBody>
          <a:bodyPr>
            <a:noAutofit/>
          </a:bodyPr>
          <a:lstStyle>
            <a:lvl1pPr marL="342900" indent="-342900">
              <a:lnSpc>
                <a:spcPts val="1900"/>
              </a:lnSpc>
              <a:spcBef>
                <a:spcPts val="0"/>
              </a:spcBef>
              <a:spcAft>
                <a:spcPts val="1500"/>
              </a:spcAft>
              <a:buFontTx/>
              <a:buAutoNum type="arabicPlain"/>
              <a:tabLst>
                <a:tab pos="342900" algn="l"/>
              </a:tabLst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82563">
              <a:buFont typeface="Arial" panose="020B0604020202020204" pitchFamily="34" charset="0"/>
              <a:buChar char="−"/>
              <a:defRPr sz="13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38163" indent="-177800">
              <a:buFont typeface="Arial" panose="020B0604020202020204" pitchFamily="34" charset="0"/>
              <a:buChar char="−"/>
              <a:defRPr sz="13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5650" indent="-209550">
              <a:buFont typeface="Arial" panose="020B0604020202020204" pitchFamily="34" charset="0"/>
              <a:buChar char="−"/>
              <a:defRPr sz="13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47738" indent="-187325">
              <a:buFont typeface="Arial" panose="020B0604020202020204" pitchFamily="34" charset="0"/>
              <a:buChar char="−"/>
              <a:defRPr sz="13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0"/>
            <a:endParaRPr lang="de-DE"/>
          </a:p>
          <a:p>
            <a:pPr lvl="0"/>
            <a:endParaRPr lang="de-DE"/>
          </a:p>
          <a:p>
            <a:pPr lvl="0"/>
            <a:endParaRPr lang="de-DE"/>
          </a:p>
          <a:p>
            <a:pPr lvl="0"/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73F344-C8C8-4D4B-AB41-EEE79CA2D1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12530" y="4842154"/>
            <a:ext cx="572593" cy="184666"/>
          </a:xfrm>
        </p:spPr>
        <p:txBody>
          <a:bodyPr wrap="none" anchor="b" anchorCtr="0">
            <a:spAutoFit/>
          </a:bodyPr>
          <a:lstStyle>
            <a:lvl1pPr>
              <a:defRPr sz="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36FABF-D04F-4D72-95D2-17359196D0F5}" type="datetime1">
              <a:rPr lang="de-DE" smtClean="0"/>
              <a:pPr/>
              <a:t>29.07.2022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BAC880-80BF-444C-A3E4-6C14DA0CD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98581" y="4842154"/>
            <a:ext cx="3043789" cy="184666"/>
          </a:xfrm>
        </p:spPr>
        <p:txBody>
          <a:bodyPr wrap="square" anchor="b" anchorCtr="0">
            <a:spAutoFit/>
          </a:bodyPr>
          <a:lstStyle>
            <a:lvl1pPr algn="r">
              <a:defRPr sz="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Präsentationstitel, Datum oder Navigation © Diakonie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30D7B74-7878-421D-8AF5-5DE2F6CC8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0400" y="4842154"/>
            <a:ext cx="385200" cy="184666"/>
          </a:xfrm>
        </p:spPr>
        <p:txBody>
          <a:bodyPr wrap="none" anchor="b" anchorCtr="0">
            <a:spAutoFit/>
          </a:bodyPr>
          <a:lstStyle>
            <a:lvl1pPr>
              <a:defRPr sz="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BA625E4-C354-4A2B-949C-FF469D43AAC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57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3">
            <a:extLst>
              <a:ext uri="{FF2B5EF4-FFF2-40B4-BE49-F238E27FC236}">
                <a16:creationId xmlns:a16="http://schemas.microsoft.com/office/drawing/2014/main" id="{05A8777C-C66C-4551-98A5-CBCB53FA820E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4788535">
                <a:moveTo>
                  <a:pt x="0" y="4787938"/>
                </a:moveTo>
                <a:lnTo>
                  <a:pt x="9144000" y="4787938"/>
                </a:lnTo>
                <a:lnTo>
                  <a:pt x="9144000" y="0"/>
                </a:lnTo>
                <a:lnTo>
                  <a:pt x="0" y="0"/>
                </a:lnTo>
                <a:lnTo>
                  <a:pt x="0" y="4787938"/>
                </a:lnTo>
                <a:close/>
              </a:path>
            </a:pathLst>
          </a:custGeom>
          <a:solidFill>
            <a:srgbClr val="2E2672"/>
          </a:solidFill>
        </p:spPr>
        <p:txBody>
          <a:bodyPr wrap="square" lIns="0" tIns="0" rIns="0" bIns="0" rtlCol="0"/>
          <a:lstStyle/>
          <a:p>
            <a:endParaRPr sz="1798"/>
          </a:p>
        </p:txBody>
      </p:sp>
      <p:sp>
        <p:nvSpPr>
          <p:cNvPr id="9" name="bk object 16">
            <a:extLst>
              <a:ext uri="{FF2B5EF4-FFF2-40B4-BE49-F238E27FC236}">
                <a16:creationId xmlns:a16="http://schemas.microsoft.com/office/drawing/2014/main" id="{E7967327-1C3E-4D88-975A-CAC3E56C407E}"/>
              </a:ext>
            </a:extLst>
          </p:cNvPr>
          <p:cNvSpPr/>
          <p:nvPr userDrawn="1"/>
        </p:nvSpPr>
        <p:spPr>
          <a:xfrm>
            <a:off x="0" y="4751997"/>
            <a:ext cx="9144000" cy="396240"/>
          </a:xfrm>
          <a:custGeom>
            <a:avLst/>
            <a:gdLst/>
            <a:ahLst/>
            <a:cxnLst/>
            <a:rect l="l" t="t" r="r" b="b"/>
            <a:pathLst>
              <a:path w="9144000" h="396239">
                <a:moveTo>
                  <a:pt x="0" y="395935"/>
                </a:moveTo>
                <a:lnTo>
                  <a:pt x="9144000" y="395935"/>
                </a:lnTo>
                <a:lnTo>
                  <a:pt x="9144000" y="0"/>
                </a:lnTo>
                <a:lnTo>
                  <a:pt x="0" y="0"/>
                </a:lnTo>
                <a:lnTo>
                  <a:pt x="0" y="395935"/>
                </a:lnTo>
                <a:close/>
              </a:path>
            </a:pathLst>
          </a:custGeom>
          <a:solidFill>
            <a:srgbClr val="5A25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9A65943-0FFC-47F5-A851-99E6C90762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3600" y="932490"/>
            <a:ext cx="8701200" cy="2086725"/>
          </a:xfrm>
        </p:spPr>
        <p:txBody>
          <a:bodyPr anchor="t" anchorCtr="0">
            <a:noAutofit/>
          </a:bodyPr>
          <a:lstStyle>
            <a:lvl1pPr>
              <a:lnSpc>
                <a:spcPts val="5100"/>
              </a:lnSpc>
              <a:defRPr sz="4800" b="1">
                <a:solidFill>
                  <a:srgbClr val="009B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01</a:t>
            </a:r>
            <a:br>
              <a:rPr lang="de-DE"/>
            </a:br>
            <a:r>
              <a:rPr lang="de-DE" err="1"/>
              <a:t>Kapiteltrenner</a:t>
            </a:r>
            <a:r>
              <a:rPr lang="de-DE"/>
              <a:t/>
            </a:r>
            <a:br>
              <a:rPr lang="de-DE"/>
            </a:br>
            <a:r>
              <a:rPr lang="de-DE"/>
              <a:t>weitere Zeile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D6D5A05-779C-4D56-BF1F-32AD62D96F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12000" y="4842000"/>
            <a:ext cx="572400" cy="183600"/>
          </a:xfrm>
        </p:spPr>
        <p:txBody>
          <a:bodyPr/>
          <a:lstStyle>
            <a:lvl1pPr algn="l">
              <a:defRPr sz="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5BF444-EAB0-4713-91C0-2E2E31FA2C4D}" type="datetime1">
              <a:rPr lang="de-DE" smtClean="0"/>
              <a:pPr/>
              <a:t>29.07.2022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F6BAB0B-05CC-4122-8726-7EC0D42FE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98800" y="4842000"/>
            <a:ext cx="3045600" cy="183600"/>
          </a:xfrm>
        </p:spPr>
        <p:txBody>
          <a:bodyPr anchor="b" anchorCtr="0"/>
          <a:lstStyle>
            <a:lvl1pPr algn="r">
              <a:defRPr sz="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Präsentationstitel, Datum oder Navigation © Diakonie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907EAE0-57B5-4F86-B2D8-735A32959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0400" y="4842000"/>
            <a:ext cx="385200" cy="183600"/>
          </a:xfrm>
        </p:spPr>
        <p:txBody>
          <a:bodyPr anchor="b" anchorCtr="0"/>
          <a:lstStyle>
            <a:lvl1pPr>
              <a:defRPr sz="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BA625E4-C354-4A2B-949C-FF469D43AAC9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EC3EC57D-A7F6-480C-88DB-CEF03B1FC2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0" y="4875890"/>
            <a:ext cx="648000" cy="9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90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Vollflä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15">
            <a:extLst>
              <a:ext uri="{FF2B5EF4-FFF2-40B4-BE49-F238E27FC236}">
                <a16:creationId xmlns:a16="http://schemas.microsoft.com/office/drawing/2014/main" id="{1843FF87-1961-4471-A101-B84D2629060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1"/>
            <a:ext cx="9144000" cy="4760594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Bild Vollfläche</a:t>
            </a:r>
          </a:p>
        </p:txBody>
      </p:sp>
      <p:sp>
        <p:nvSpPr>
          <p:cNvPr id="9" name="bk object 16">
            <a:extLst>
              <a:ext uri="{FF2B5EF4-FFF2-40B4-BE49-F238E27FC236}">
                <a16:creationId xmlns:a16="http://schemas.microsoft.com/office/drawing/2014/main" id="{E7967327-1C3E-4D88-975A-CAC3E56C407E}"/>
              </a:ext>
            </a:extLst>
          </p:cNvPr>
          <p:cNvSpPr/>
          <p:nvPr userDrawn="1"/>
        </p:nvSpPr>
        <p:spPr>
          <a:xfrm>
            <a:off x="0" y="4751997"/>
            <a:ext cx="9144000" cy="396240"/>
          </a:xfrm>
          <a:custGeom>
            <a:avLst/>
            <a:gdLst/>
            <a:ahLst/>
            <a:cxnLst/>
            <a:rect l="l" t="t" r="r" b="b"/>
            <a:pathLst>
              <a:path w="9144000" h="396239">
                <a:moveTo>
                  <a:pt x="0" y="395935"/>
                </a:moveTo>
                <a:lnTo>
                  <a:pt x="9144000" y="395935"/>
                </a:lnTo>
                <a:lnTo>
                  <a:pt x="9144000" y="0"/>
                </a:lnTo>
                <a:lnTo>
                  <a:pt x="0" y="0"/>
                </a:lnTo>
                <a:lnTo>
                  <a:pt x="0" y="395935"/>
                </a:lnTo>
                <a:close/>
              </a:path>
            </a:pathLst>
          </a:custGeom>
          <a:solidFill>
            <a:srgbClr val="5A25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D6D5A05-779C-4D56-BF1F-32AD62D96F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12000" y="4842000"/>
            <a:ext cx="572400" cy="183600"/>
          </a:xfrm>
        </p:spPr>
        <p:txBody>
          <a:bodyPr/>
          <a:lstStyle>
            <a:lvl1pPr algn="l">
              <a:defRPr sz="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5BF444-EAB0-4713-91C0-2E2E31FA2C4D}" type="datetime1">
              <a:rPr lang="de-DE" smtClean="0"/>
              <a:pPr/>
              <a:t>29.07.2022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F6BAB0B-05CC-4122-8726-7EC0D42FE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98800" y="4842000"/>
            <a:ext cx="3045600" cy="183600"/>
          </a:xfrm>
        </p:spPr>
        <p:txBody>
          <a:bodyPr anchor="b" anchorCtr="0"/>
          <a:lstStyle>
            <a:lvl1pPr algn="r">
              <a:defRPr sz="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Präsentationstitel, Datum oder Navigation © Diakonie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907EAE0-57B5-4F86-B2D8-735A32959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0400" y="4842000"/>
            <a:ext cx="385200" cy="183600"/>
          </a:xfrm>
        </p:spPr>
        <p:txBody>
          <a:bodyPr anchor="b" anchorCtr="0"/>
          <a:lstStyle>
            <a:lvl1pPr>
              <a:defRPr sz="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BA625E4-C354-4A2B-949C-FF469D43AAC9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EC3EC57D-A7F6-480C-88DB-CEF03B1FC2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0" y="4875890"/>
            <a:ext cx="648000" cy="90063"/>
          </a:xfrm>
          <a:prstGeom prst="rect">
            <a:avLst/>
          </a:prstGeom>
        </p:spPr>
      </p:pic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B821A24B-57DF-46F0-9108-DC9C8AC2AA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8800" y="288000"/>
            <a:ext cx="8597900" cy="746125"/>
          </a:xfrm>
        </p:spPr>
        <p:txBody>
          <a:bodyPr/>
          <a:lstStyle>
            <a:lvl1pPr marL="0" indent="0">
              <a:lnSpc>
                <a:spcPts val="2200"/>
              </a:lnSpc>
              <a:spcBef>
                <a:spcPts val="0"/>
              </a:spcBef>
              <a:buFontTx/>
              <a:buNone/>
              <a:defRPr sz="2000" b="1">
                <a:solidFill>
                  <a:srgbClr val="009B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362011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k object 16">
            <a:extLst>
              <a:ext uri="{FF2B5EF4-FFF2-40B4-BE49-F238E27FC236}">
                <a16:creationId xmlns:a16="http://schemas.microsoft.com/office/drawing/2014/main" id="{E7967327-1C3E-4D88-975A-CAC3E56C407E}"/>
              </a:ext>
            </a:extLst>
          </p:cNvPr>
          <p:cNvSpPr/>
          <p:nvPr userDrawn="1"/>
        </p:nvSpPr>
        <p:spPr>
          <a:xfrm>
            <a:off x="0" y="4751997"/>
            <a:ext cx="9144000" cy="396240"/>
          </a:xfrm>
          <a:custGeom>
            <a:avLst/>
            <a:gdLst/>
            <a:ahLst/>
            <a:cxnLst/>
            <a:rect l="l" t="t" r="r" b="b"/>
            <a:pathLst>
              <a:path w="9144000" h="396239">
                <a:moveTo>
                  <a:pt x="0" y="395935"/>
                </a:moveTo>
                <a:lnTo>
                  <a:pt x="9144000" y="395935"/>
                </a:lnTo>
                <a:lnTo>
                  <a:pt x="9144000" y="0"/>
                </a:lnTo>
                <a:lnTo>
                  <a:pt x="0" y="0"/>
                </a:lnTo>
                <a:lnTo>
                  <a:pt x="0" y="395935"/>
                </a:lnTo>
                <a:close/>
              </a:path>
            </a:pathLst>
          </a:custGeom>
          <a:solidFill>
            <a:srgbClr val="5A25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D6D5A05-779C-4D56-BF1F-32AD62D96F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12000" y="4842000"/>
            <a:ext cx="572400" cy="183600"/>
          </a:xfrm>
        </p:spPr>
        <p:txBody>
          <a:bodyPr/>
          <a:lstStyle>
            <a:lvl1pPr algn="l">
              <a:defRPr sz="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5BF444-EAB0-4713-91C0-2E2E31FA2C4D}" type="datetime1">
              <a:rPr lang="de-DE" smtClean="0"/>
              <a:pPr/>
              <a:t>29.07.2022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F6BAB0B-05CC-4122-8726-7EC0D42FE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98800" y="4842000"/>
            <a:ext cx="3045600" cy="183600"/>
          </a:xfrm>
        </p:spPr>
        <p:txBody>
          <a:bodyPr anchor="b" anchorCtr="0"/>
          <a:lstStyle>
            <a:lvl1pPr algn="r">
              <a:defRPr sz="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Präsentationstitel, Datum oder Navigation © Diakonie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907EAE0-57B5-4F86-B2D8-735A32959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0400" y="4842000"/>
            <a:ext cx="385200" cy="183600"/>
          </a:xfrm>
        </p:spPr>
        <p:txBody>
          <a:bodyPr anchor="b" anchorCtr="0"/>
          <a:lstStyle>
            <a:lvl1pPr>
              <a:defRPr sz="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BA625E4-C354-4A2B-949C-FF469D43AAC9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EC3EC57D-A7F6-480C-88DB-CEF03B1FC2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0" y="4875890"/>
            <a:ext cx="648000" cy="90063"/>
          </a:xfrm>
          <a:prstGeom prst="rect">
            <a:avLst/>
          </a:prstGeom>
        </p:spPr>
      </p:pic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38F596CD-7AB6-41C4-BEEE-ECC810A0C4E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00650" y="288000"/>
            <a:ext cx="3666510" cy="703175"/>
          </a:xfrm>
        </p:spPr>
        <p:txBody>
          <a:bodyPr/>
          <a:lstStyle>
            <a:lvl1pPr marL="0" indent="0">
              <a:lnSpc>
                <a:spcPts val="2200"/>
              </a:lnSpc>
              <a:spcBef>
                <a:spcPts val="0"/>
              </a:spcBef>
              <a:buFontTx/>
              <a:buNone/>
              <a:defRPr sz="2000" b="1">
                <a:solidFill>
                  <a:srgbClr val="009B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Headline</a:t>
            </a:r>
          </a:p>
          <a:p>
            <a:pPr lvl="0"/>
            <a:r>
              <a:rPr lang="de-DE"/>
              <a:t>Zweite Zeile</a:t>
            </a:r>
          </a:p>
        </p:txBody>
      </p:sp>
      <p:sp>
        <p:nvSpPr>
          <p:cNvPr id="18" name="Bildplatzhalter 17">
            <a:extLst>
              <a:ext uri="{FF2B5EF4-FFF2-40B4-BE49-F238E27FC236}">
                <a16:creationId xmlns:a16="http://schemas.microsoft.com/office/drawing/2014/main" id="{4A091F16-2043-483D-9B8D-3EA3ED6CB49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4906297" cy="4751388"/>
          </a:xfrm>
        </p:spPr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500CBC89-7DE7-40D4-8D6A-221209EF79A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00650" y="1044000"/>
            <a:ext cx="3667125" cy="3451354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spcBef>
                <a:spcPts val="0"/>
              </a:spcBef>
              <a:buFontTx/>
              <a:buNone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Formatvorlagen</a:t>
            </a:r>
          </a:p>
        </p:txBody>
      </p:sp>
    </p:spTree>
    <p:extLst>
      <p:ext uri="{BB962C8B-B14F-4D97-AF65-F5344CB8AC3E}">
        <p14:creationId xmlns:p14="http://schemas.microsoft.com/office/powerpoint/2010/main" val="1072696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r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>
            <a:extLst>
              <a:ext uri="{FF2B5EF4-FFF2-40B4-BE49-F238E27FC236}">
                <a16:creationId xmlns:a16="http://schemas.microsoft.com/office/drawing/2014/main" id="{99128153-CC09-44A2-BA84-7BC5D42B1C5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2374899"/>
            <a:ext cx="3048000" cy="2381207"/>
          </a:xfrm>
          <a:ln w="3175">
            <a:noFill/>
          </a:ln>
        </p:spPr>
        <p:txBody>
          <a:bodyPr/>
          <a:lstStyle/>
          <a:p>
            <a:endParaRPr lang="de-DE"/>
          </a:p>
        </p:txBody>
      </p:sp>
      <p:sp>
        <p:nvSpPr>
          <p:cNvPr id="18" name="Bildplatzhalter 17">
            <a:extLst>
              <a:ext uri="{FF2B5EF4-FFF2-40B4-BE49-F238E27FC236}">
                <a16:creationId xmlns:a16="http://schemas.microsoft.com/office/drawing/2014/main" id="{4A091F16-2043-483D-9B8D-3EA3ED6CB49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-3703"/>
            <a:ext cx="3047987" cy="2379237"/>
          </a:xfrm>
          <a:ln w="3175">
            <a:noFill/>
          </a:ln>
        </p:spPr>
        <p:txBody>
          <a:bodyPr/>
          <a:lstStyle/>
          <a:p>
            <a:endParaRPr lang="de-DE"/>
          </a:p>
        </p:txBody>
      </p:sp>
      <p:sp>
        <p:nvSpPr>
          <p:cNvPr id="15" name="Bildplatzhalter 5">
            <a:extLst>
              <a:ext uri="{FF2B5EF4-FFF2-40B4-BE49-F238E27FC236}">
                <a16:creationId xmlns:a16="http://schemas.microsoft.com/office/drawing/2014/main" id="{90F905BE-5299-476E-9062-288F43A07F8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048000" y="2374900"/>
            <a:ext cx="3048000" cy="2379600"/>
          </a:xfrm>
          <a:ln w="3175">
            <a:noFill/>
          </a:ln>
        </p:spPr>
        <p:txBody>
          <a:bodyPr/>
          <a:lstStyle/>
          <a:p>
            <a:endParaRPr lang="de-DE"/>
          </a:p>
        </p:txBody>
      </p:sp>
      <p:sp>
        <p:nvSpPr>
          <p:cNvPr id="16" name="Bildplatzhalter 17">
            <a:extLst>
              <a:ext uri="{FF2B5EF4-FFF2-40B4-BE49-F238E27FC236}">
                <a16:creationId xmlns:a16="http://schemas.microsoft.com/office/drawing/2014/main" id="{9092E013-EDD9-4C60-8491-8EE5DDC0CE3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048000" y="-3702"/>
            <a:ext cx="3047987" cy="2379237"/>
          </a:xfrm>
          <a:ln w="3175">
            <a:noFill/>
          </a:ln>
        </p:spPr>
        <p:txBody>
          <a:bodyPr/>
          <a:lstStyle/>
          <a:p>
            <a:endParaRPr lang="de-DE"/>
          </a:p>
        </p:txBody>
      </p:sp>
      <p:sp>
        <p:nvSpPr>
          <p:cNvPr id="17" name="Bildplatzhalter 5">
            <a:extLst>
              <a:ext uri="{FF2B5EF4-FFF2-40B4-BE49-F238E27FC236}">
                <a16:creationId xmlns:a16="http://schemas.microsoft.com/office/drawing/2014/main" id="{7A863EE0-DBDE-49C3-9791-F6E69415251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096000" y="2374900"/>
            <a:ext cx="3048000" cy="2379600"/>
          </a:xfrm>
          <a:ln w="3175">
            <a:noFill/>
          </a:ln>
        </p:spPr>
        <p:txBody>
          <a:bodyPr/>
          <a:lstStyle/>
          <a:p>
            <a:endParaRPr lang="de-DE"/>
          </a:p>
        </p:txBody>
      </p:sp>
      <p:sp>
        <p:nvSpPr>
          <p:cNvPr id="19" name="Bildplatzhalter 17">
            <a:extLst>
              <a:ext uri="{FF2B5EF4-FFF2-40B4-BE49-F238E27FC236}">
                <a16:creationId xmlns:a16="http://schemas.microsoft.com/office/drawing/2014/main" id="{BF97E689-8644-42AC-A7DD-55922195876A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096000" y="-3703"/>
            <a:ext cx="3047987" cy="2379237"/>
          </a:xfrm>
          <a:ln w="3175">
            <a:noFill/>
          </a:ln>
        </p:spPr>
        <p:txBody>
          <a:bodyPr/>
          <a:lstStyle/>
          <a:p>
            <a:endParaRPr lang="de-DE"/>
          </a:p>
        </p:txBody>
      </p:sp>
      <p:sp>
        <p:nvSpPr>
          <p:cNvPr id="9" name="bk object 16">
            <a:extLst>
              <a:ext uri="{FF2B5EF4-FFF2-40B4-BE49-F238E27FC236}">
                <a16:creationId xmlns:a16="http://schemas.microsoft.com/office/drawing/2014/main" id="{E7967327-1C3E-4D88-975A-CAC3E56C407E}"/>
              </a:ext>
            </a:extLst>
          </p:cNvPr>
          <p:cNvSpPr/>
          <p:nvPr userDrawn="1"/>
        </p:nvSpPr>
        <p:spPr>
          <a:xfrm>
            <a:off x="0" y="4751997"/>
            <a:ext cx="9144000" cy="396240"/>
          </a:xfrm>
          <a:custGeom>
            <a:avLst/>
            <a:gdLst/>
            <a:ahLst/>
            <a:cxnLst/>
            <a:rect l="l" t="t" r="r" b="b"/>
            <a:pathLst>
              <a:path w="9144000" h="396239">
                <a:moveTo>
                  <a:pt x="0" y="395935"/>
                </a:moveTo>
                <a:lnTo>
                  <a:pt x="9144000" y="395935"/>
                </a:lnTo>
                <a:lnTo>
                  <a:pt x="9144000" y="0"/>
                </a:lnTo>
                <a:lnTo>
                  <a:pt x="0" y="0"/>
                </a:lnTo>
                <a:lnTo>
                  <a:pt x="0" y="395935"/>
                </a:lnTo>
                <a:close/>
              </a:path>
            </a:pathLst>
          </a:custGeom>
          <a:solidFill>
            <a:srgbClr val="5A25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D6D5A05-779C-4D56-BF1F-32AD62D96F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12000" y="4842000"/>
            <a:ext cx="572400" cy="183600"/>
          </a:xfrm>
        </p:spPr>
        <p:txBody>
          <a:bodyPr/>
          <a:lstStyle>
            <a:lvl1pPr algn="l">
              <a:defRPr sz="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5BF444-EAB0-4713-91C0-2E2E31FA2C4D}" type="datetime1">
              <a:rPr lang="de-DE" smtClean="0"/>
              <a:pPr/>
              <a:t>29.07.2022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F6BAB0B-05CC-4122-8726-7EC0D42FE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98800" y="4842000"/>
            <a:ext cx="3045600" cy="183600"/>
          </a:xfrm>
        </p:spPr>
        <p:txBody>
          <a:bodyPr anchor="b" anchorCtr="0">
            <a:spAutoFit/>
          </a:bodyPr>
          <a:lstStyle>
            <a:lvl1pPr algn="r">
              <a:defRPr sz="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Präsentationstitel, Datum oder Navigation © Diakonie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907EAE0-57B5-4F86-B2D8-735A32959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0400" y="4842000"/>
            <a:ext cx="385200" cy="183600"/>
          </a:xfrm>
        </p:spPr>
        <p:txBody>
          <a:bodyPr anchor="b" anchorCtr="0"/>
          <a:lstStyle>
            <a:lvl1pPr>
              <a:defRPr sz="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BA625E4-C354-4A2B-949C-FF469D43AAC9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EC3EC57D-A7F6-480C-88DB-CEF03B1FC2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0" y="4875890"/>
            <a:ext cx="648000" cy="9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4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2955FB2-2E88-4D90-A20C-0BE79D2A6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FFF92D9-925F-4EA2-A367-9D1CB84D1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846C056-EED9-41FB-9F54-7E598ECB12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0DEFD-42AC-4C8D-93D7-0C946D239BAB}" type="datetime1">
              <a:rPr lang="de-DE" smtClean="0"/>
              <a:t>29.07.2022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41F6C46-CCFC-4B02-A084-153A52A5BF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Präsentationstitel, Datum oder Navigation © Diakonie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555B2EB-BFC5-4960-B6D6-9BAFD38E65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625E4-C354-4A2B-949C-FF469D43AA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53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2" r:id="rId2"/>
    <p:sldLayoutId id="2147483650" r:id="rId3"/>
    <p:sldLayoutId id="2147483654" r:id="rId4"/>
    <p:sldLayoutId id="2147483673" r:id="rId5"/>
    <p:sldLayoutId id="2147483674" r:id="rId6"/>
    <p:sldLayoutId id="2147483679" r:id="rId7"/>
    <p:sldLayoutId id="2147483680" r:id="rId8"/>
    <p:sldLayoutId id="2147483681" r:id="rId9"/>
    <p:sldLayoutId id="2147483682" r:id="rId10"/>
    <p:sldLayoutId id="2147483676" r:id="rId11"/>
    <p:sldLayoutId id="2147483677" r:id="rId12"/>
    <p:sldLayoutId id="2147483678" r:id="rId13"/>
    <p:sldLayoutId id="2147483683" r:id="rId14"/>
    <p:sldLayoutId id="2147483651" r:id="rId15"/>
    <p:sldLayoutId id="2147483652" r:id="rId16"/>
    <p:sldLayoutId id="2147483653" r:id="rId17"/>
    <p:sldLayoutId id="2147483655" r:id="rId18"/>
    <p:sldLayoutId id="2147483656" r:id="rId19"/>
    <p:sldLayoutId id="2147483657" r:id="rId20"/>
    <p:sldLayoutId id="2147483658" r:id="rId21"/>
    <p:sldLayoutId id="2147483659" r:id="rId22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0CFF59C-02CF-419F-84B6-F7C4B5A1B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6BE0042-5CD0-4EE2-8E47-0384F549A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1367E6B-6561-4384-BBD2-0EA42BAE51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96E53-9668-4B81-8CA3-9075B0D4B7C8}" type="datetime1">
              <a:rPr lang="de-DE" smtClean="0"/>
              <a:t>29.07.2022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1E9569C-142F-4D11-B318-BD24C1F1FD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Präsentationstitel, Datum oder Navigation © Diakonie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79EC582-BD91-4535-BCBC-AA95EEB63F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D95CB-3D52-40C7-BAC7-9E011F78C4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1188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98135" y="1135551"/>
            <a:ext cx="5560868" cy="831056"/>
          </a:xfrm>
        </p:spPr>
        <p:txBody>
          <a:bodyPr/>
          <a:lstStyle/>
          <a:p>
            <a:r>
              <a:rPr lang="de-DE" sz="1800" dirty="0"/>
              <a:t>Bundesrahmenhandbücher innovativ und digital</a:t>
            </a:r>
            <a:r>
              <a:rPr lang="de-DE" altLang="de-DE" sz="1800" dirty="0" smtClean="0"/>
              <a:t/>
            </a:r>
            <a:br>
              <a:rPr lang="de-DE" altLang="de-DE" sz="1800" dirty="0" smtClean="0"/>
            </a:br>
            <a:r>
              <a:rPr lang="de-DE" altLang="de-DE" sz="1800" dirty="0" smtClean="0"/>
              <a:t>Stand: Juli 2022</a:t>
            </a:r>
            <a:endParaRPr lang="de-DE" altLang="de-DE" sz="1800" dirty="0"/>
          </a:p>
        </p:txBody>
      </p:sp>
      <p:sp>
        <p:nvSpPr>
          <p:cNvPr id="3076" name="Textfeld 1"/>
          <p:cNvSpPr txBox="1">
            <a:spLocks noChangeArrowheads="1"/>
          </p:cNvSpPr>
          <p:nvPr/>
        </p:nvSpPr>
        <p:spPr bwMode="auto">
          <a:xfrm>
            <a:off x="2498135" y="3737950"/>
            <a:ext cx="3348038" cy="1131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 sz="1350" b="1" dirty="0">
              <a:solidFill>
                <a:schemeClr val="bg1"/>
              </a:solidFill>
            </a:endParaRPr>
          </a:p>
          <a:p>
            <a:r>
              <a:rPr lang="de-DE" altLang="de-DE" sz="1350" b="1" dirty="0" smtClean="0">
                <a:solidFill>
                  <a:schemeClr val="bg1"/>
                </a:solidFill>
              </a:rPr>
              <a:t>Institut </a:t>
            </a:r>
            <a:r>
              <a:rPr lang="de-DE" altLang="de-DE" sz="1350" b="1" dirty="0">
                <a:solidFill>
                  <a:schemeClr val="bg1"/>
                </a:solidFill>
              </a:rPr>
              <a:t>für </a:t>
            </a:r>
            <a:r>
              <a:rPr lang="de-DE" altLang="de-DE" sz="1350" b="1" dirty="0" smtClean="0">
                <a:solidFill>
                  <a:schemeClr val="bg1"/>
                </a:solidFill>
              </a:rPr>
              <a:t>Qualitätsentwicklung und Gütesigel in Kirche und Diakonie</a:t>
            </a:r>
            <a:endParaRPr lang="de-DE" altLang="de-DE" sz="1350" b="1" dirty="0">
              <a:solidFill>
                <a:schemeClr val="bg1"/>
              </a:solidFill>
            </a:endParaRPr>
          </a:p>
          <a:p>
            <a:endParaRPr lang="de-DE" altLang="de-DE" sz="1350" b="1" dirty="0">
              <a:solidFill>
                <a:schemeClr val="bg1"/>
              </a:solidFill>
            </a:endParaRPr>
          </a:p>
          <a:p>
            <a:r>
              <a:rPr lang="de-DE" altLang="de-DE" sz="1350" b="1" dirty="0">
                <a:solidFill>
                  <a:schemeClr val="bg1"/>
                </a:solidFill>
              </a:rPr>
              <a:t>Diakonie Deutschland </a:t>
            </a:r>
          </a:p>
        </p:txBody>
      </p:sp>
    </p:spTree>
    <p:extLst>
      <p:ext uri="{BB962C8B-B14F-4D97-AF65-F5344CB8AC3E}">
        <p14:creationId xmlns:p14="http://schemas.microsoft.com/office/powerpoint/2010/main" val="285159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Weiteres Vorgehen: Entwicklung eines Prototypen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Zur Entwicklung eines Prototypen werden </a:t>
            </a:r>
            <a:r>
              <a:rPr lang="de-DE" dirty="0"/>
              <a:t>die ermittelten Bedarfe der </a:t>
            </a:r>
            <a:r>
              <a:rPr lang="de-DE" dirty="0" smtClean="0"/>
              <a:t>Nutzer*innen </a:t>
            </a:r>
            <a:r>
              <a:rPr lang="de-DE" dirty="0"/>
              <a:t>in eine logische Abfolge gebracht und in einem </a:t>
            </a:r>
            <a:r>
              <a:rPr lang="de-DE" b="1" dirty="0" err="1"/>
              <a:t>Wireframe</a:t>
            </a:r>
            <a:r>
              <a:rPr lang="de-DE" dirty="0"/>
              <a:t> als „Konfigurator“ dargestellt. Dann wird daraus ein sog. </a:t>
            </a:r>
            <a:r>
              <a:rPr lang="de-DE" b="1" dirty="0" err="1"/>
              <a:t>Klickdummy</a:t>
            </a:r>
            <a:r>
              <a:rPr lang="de-DE" dirty="0"/>
              <a:t> auf der Basis des abgestimmten </a:t>
            </a:r>
            <a:r>
              <a:rPr lang="de-DE" dirty="0" err="1"/>
              <a:t>Wireframes</a:t>
            </a:r>
            <a:r>
              <a:rPr lang="de-DE" dirty="0"/>
              <a:t> erstellt. Dieser Entwurf wird mit Nutzer*innen getestet und deren Rückmeldungen wiederum in die Weiterentwicklung einbezogen. Dies wird wiederholt, bis das gewünschte Ergebnis erreicht ist. Dann kann auf dieser Basis ein </a:t>
            </a:r>
            <a:r>
              <a:rPr lang="de-DE" b="1" dirty="0"/>
              <a:t>Prototyp</a:t>
            </a:r>
            <a:r>
              <a:rPr lang="de-DE" dirty="0"/>
              <a:t> entwickelt werden. </a:t>
            </a:r>
            <a:endParaRPr lang="de-DE" dirty="0" smtClean="0"/>
          </a:p>
          <a:p>
            <a:endParaRPr lang="de-DE" dirty="0"/>
          </a:p>
          <a:p>
            <a:r>
              <a:rPr lang="de-DE" dirty="0"/>
              <a:t>Nach Testung des </a:t>
            </a:r>
            <a:r>
              <a:rPr lang="de-DE" dirty="0" smtClean="0"/>
              <a:t>MVP (Minimum </a:t>
            </a:r>
            <a:r>
              <a:rPr lang="de-DE" dirty="0" err="1"/>
              <a:t>Viable</a:t>
            </a:r>
            <a:r>
              <a:rPr lang="de-DE" dirty="0"/>
              <a:t> </a:t>
            </a:r>
            <a:r>
              <a:rPr lang="de-DE" dirty="0" err="1" smtClean="0"/>
              <a:t>Product</a:t>
            </a:r>
            <a:r>
              <a:rPr lang="de-DE" dirty="0" smtClean="0"/>
              <a:t>)/Prototypen </a:t>
            </a:r>
            <a:r>
              <a:rPr lang="de-DE" dirty="0"/>
              <a:t>in der Praxis, wird dieser verfeinert.  Danach kann schlussendlich das Produkt entwickelt und fertig gestellt werden. Wobei letzteres voraussichtlich in 2023 erfolgen wird.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Bundesrahmenhandbücher innovativ und digital, Juli 2022 © Diakonie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25E4-C354-4A2B-949C-FF469D43AAC9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0189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Vorstellung </a:t>
            </a:r>
            <a:r>
              <a:rPr lang="de-DE" dirty="0" err="1" smtClean="0"/>
              <a:t>Klickdummy</a:t>
            </a:r>
            <a:r>
              <a:rPr lang="de-DE" dirty="0" smtClean="0"/>
              <a:t>: Workshop </a:t>
            </a:r>
            <a:r>
              <a:rPr lang="de-DE" dirty="0"/>
              <a:t>für Entwickler*innen und Nutzer*innen der Bundesrahmenhandbücher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27.09.</a:t>
            </a:r>
            <a:r>
              <a:rPr lang="de-DE" dirty="0"/>
              <a:t> von 09.30-11.30 Uhr 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Oder</a:t>
            </a:r>
          </a:p>
          <a:p>
            <a:endParaRPr lang="de-DE" dirty="0" smtClean="0"/>
          </a:p>
          <a:p>
            <a:r>
              <a:rPr lang="de-DE" b="1" dirty="0" smtClean="0"/>
              <a:t>28.09</a:t>
            </a:r>
            <a:r>
              <a:rPr lang="de-DE" b="1" dirty="0"/>
              <a:t>.</a:t>
            </a:r>
            <a:r>
              <a:rPr lang="de-DE" dirty="0"/>
              <a:t> von 09.30-11.30 </a:t>
            </a:r>
            <a:r>
              <a:rPr lang="de-DE" dirty="0" smtClean="0"/>
              <a:t>Uhr</a:t>
            </a:r>
          </a:p>
          <a:p>
            <a:endParaRPr lang="de-DE" dirty="0"/>
          </a:p>
          <a:p>
            <a:r>
              <a:rPr lang="de-DE" dirty="0" smtClean="0"/>
              <a:t>Oder</a:t>
            </a:r>
          </a:p>
          <a:p>
            <a:endParaRPr lang="de-DE" dirty="0"/>
          </a:p>
          <a:p>
            <a:r>
              <a:rPr lang="de-DE" b="1" dirty="0"/>
              <a:t>13.10.</a:t>
            </a:r>
            <a:r>
              <a:rPr lang="de-DE" dirty="0"/>
              <a:t> von 14.00-16.00 </a:t>
            </a:r>
            <a:r>
              <a:rPr lang="de-DE" dirty="0" smtClean="0"/>
              <a:t>Uhr</a:t>
            </a:r>
          </a:p>
          <a:p>
            <a:endParaRPr lang="de-DE" dirty="0"/>
          </a:p>
          <a:p>
            <a:r>
              <a:rPr lang="de-DE" dirty="0" smtClean="0"/>
              <a:t>Oder</a:t>
            </a:r>
          </a:p>
          <a:p>
            <a:endParaRPr lang="de-DE" dirty="0"/>
          </a:p>
          <a:p>
            <a:r>
              <a:rPr lang="de-DE" b="1" dirty="0"/>
              <a:t>14.10.</a:t>
            </a:r>
            <a:r>
              <a:rPr lang="de-DE" dirty="0"/>
              <a:t> von  09.00-11.00 Uhr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Bundesrahmenhandbücher innovativ und digital, Juli 2022 © Diakonie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25E4-C354-4A2B-949C-FF469D43AAC9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2003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>
            <a:extLst>
              <a:ext uri="{FF2B5EF4-FFF2-40B4-BE49-F238E27FC236}">
                <a16:creationId xmlns:a16="http://schemas.microsoft.com/office/drawing/2014/main" id="{294C26C1-4B21-4EEF-ADC2-85C8B878C5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62400" y="1545465"/>
            <a:ext cx="4365625" cy="535531"/>
          </a:xfrm>
        </p:spPr>
        <p:txBody>
          <a:bodyPr>
            <a:spAutoFit/>
          </a:bodyPr>
          <a:lstStyle/>
          <a:p>
            <a:r>
              <a:rPr lang="de-DE" sz="3200"/>
              <a:t>Vielen Dank!</a:t>
            </a:r>
          </a:p>
        </p:txBody>
      </p:sp>
      <p:sp>
        <p:nvSpPr>
          <p:cNvPr id="9" name="object 7">
            <a:extLst>
              <a:ext uri="{FF2B5EF4-FFF2-40B4-BE49-F238E27FC236}">
                <a16:creationId xmlns:a16="http://schemas.microsoft.com/office/drawing/2014/main" id="{D2B2C3A6-14B3-438D-86E9-16A2D1807515}"/>
              </a:ext>
            </a:extLst>
          </p:cNvPr>
          <p:cNvSpPr txBox="1"/>
          <p:nvPr/>
        </p:nvSpPr>
        <p:spPr>
          <a:xfrm>
            <a:off x="2602100" y="2547219"/>
            <a:ext cx="6182820" cy="183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>
              <a:lnSpc>
                <a:spcPts val="1300"/>
              </a:lnSpc>
            </a:pPr>
            <a:r>
              <a:rPr lang="de-DE" sz="1200" b="1" spc="-5" dirty="0">
                <a:solidFill>
                  <a:srgbClr val="FFFFFF"/>
                </a:solidFill>
                <a:latin typeface="Arial"/>
                <a:cs typeface="Arial"/>
              </a:rPr>
              <a:t>Diakonisches Institut für Qualitätsentwicklung</a:t>
            </a:r>
          </a:p>
          <a:p>
            <a:pPr marR="5080">
              <a:lnSpc>
                <a:spcPts val="1300"/>
              </a:lnSpc>
            </a:pPr>
            <a:endParaRPr lang="de-DE" sz="1000" b="1" spc="-5" dirty="0">
              <a:solidFill>
                <a:srgbClr val="FFFFFF"/>
              </a:solidFill>
              <a:latin typeface="Arial"/>
              <a:cs typeface="Arial"/>
            </a:endParaRPr>
          </a:p>
          <a:p>
            <a:pPr marR="5080">
              <a:lnSpc>
                <a:spcPts val="1300"/>
              </a:lnSpc>
            </a:pPr>
            <a:r>
              <a:rPr lang="de-DE" sz="1000" b="1" spc="-5" dirty="0">
                <a:solidFill>
                  <a:srgbClr val="FFFFFF"/>
                </a:solidFill>
                <a:latin typeface="Arial"/>
                <a:cs typeface="Arial"/>
              </a:rPr>
              <a:t>Leitung: </a:t>
            </a:r>
            <a:r>
              <a:rPr lang="de-DE" sz="1000" spc="-5" dirty="0">
                <a:solidFill>
                  <a:srgbClr val="FFFFFF"/>
                </a:solidFill>
                <a:latin typeface="Arial"/>
                <a:cs typeface="Arial"/>
              </a:rPr>
              <a:t>Annette Klede</a:t>
            </a:r>
          </a:p>
          <a:p>
            <a:pPr marR="5080">
              <a:lnSpc>
                <a:spcPts val="1300"/>
              </a:lnSpc>
            </a:pPr>
            <a:r>
              <a:rPr lang="de-DE" sz="1000" b="1" spc="-5" dirty="0" smtClean="0">
                <a:solidFill>
                  <a:srgbClr val="FFFFFF"/>
                </a:solidFill>
                <a:latin typeface="Arial"/>
                <a:cs typeface="Arial"/>
              </a:rPr>
              <a:t>Assistenz: </a:t>
            </a:r>
            <a:r>
              <a:rPr lang="de-DE" sz="1000" spc="-5" dirty="0" smtClean="0">
                <a:solidFill>
                  <a:srgbClr val="FFFFFF"/>
                </a:solidFill>
                <a:latin typeface="Arial"/>
                <a:cs typeface="Arial"/>
              </a:rPr>
              <a:t>Agitha Anandarajah</a:t>
            </a:r>
            <a:endParaRPr lang="de-DE" sz="1000" spc="-5" dirty="0">
              <a:solidFill>
                <a:srgbClr val="FFFFFF"/>
              </a:solidFill>
              <a:latin typeface="Arial"/>
              <a:cs typeface="Arial"/>
            </a:endParaRPr>
          </a:p>
          <a:p>
            <a:pPr marR="5080">
              <a:lnSpc>
                <a:spcPts val="1300"/>
              </a:lnSpc>
            </a:pPr>
            <a:r>
              <a:rPr lang="de-DE" sz="1000" spc="-5" dirty="0">
                <a:solidFill>
                  <a:srgbClr val="FFFFFF"/>
                </a:solidFill>
                <a:latin typeface="Arial"/>
                <a:cs typeface="Arial"/>
              </a:rPr>
              <a:t>Caroline-Michaelis-Str.1, 10115 Berlin  </a:t>
            </a:r>
          </a:p>
          <a:p>
            <a:pPr marR="5080">
              <a:lnSpc>
                <a:spcPts val="1300"/>
              </a:lnSpc>
            </a:pPr>
            <a:endParaRPr lang="de-DE" sz="1000" spc="-5" dirty="0">
              <a:solidFill>
                <a:srgbClr val="FFFFFF"/>
              </a:solidFill>
              <a:latin typeface="Arial"/>
              <a:cs typeface="Arial"/>
            </a:endParaRPr>
          </a:p>
          <a:p>
            <a:pPr marR="5080">
              <a:lnSpc>
                <a:spcPts val="1300"/>
              </a:lnSpc>
            </a:pPr>
            <a:r>
              <a:rPr lang="de-DE" sz="1000" spc="-5" dirty="0">
                <a:solidFill>
                  <a:srgbClr val="FFFFFF"/>
                </a:solidFill>
                <a:latin typeface="Arial"/>
                <a:cs typeface="Arial"/>
              </a:rPr>
              <a:t>Telefon +49 30 65211-1665</a:t>
            </a:r>
          </a:p>
          <a:p>
            <a:pPr marR="5080">
              <a:lnSpc>
                <a:spcPts val="1300"/>
              </a:lnSpc>
            </a:pPr>
            <a:r>
              <a:rPr lang="de-DE" sz="1000" spc="-5" dirty="0">
                <a:solidFill>
                  <a:srgbClr val="FFFFFF"/>
                </a:solidFill>
                <a:latin typeface="Arial"/>
                <a:cs typeface="Arial"/>
              </a:rPr>
              <a:t>Fax      +49 30 65211-3656</a:t>
            </a:r>
          </a:p>
          <a:p>
            <a:pPr marR="5080">
              <a:lnSpc>
                <a:spcPts val="1300"/>
              </a:lnSpc>
            </a:pPr>
            <a:r>
              <a:rPr lang="de-DE" sz="1000" spc="-5" dirty="0">
                <a:solidFill>
                  <a:srgbClr val="FFFFFF"/>
                </a:solidFill>
                <a:latin typeface="Arial"/>
                <a:cs typeface="Arial"/>
              </a:rPr>
              <a:t>Mobil    +49 173 2549652</a:t>
            </a:r>
          </a:p>
          <a:p>
            <a:pPr marR="5080">
              <a:lnSpc>
                <a:spcPts val="1300"/>
              </a:lnSpc>
            </a:pPr>
            <a:r>
              <a:rPr lang="de-DE" sz="1000" spc="-5" dirty="0" smtClean="0">
                <a:solidFill>
                  <a:schemeClr val="bg1"/>
                </a:solidFill>
                <a:latin typeface="Arial"/>
                <a:cs typeface="Arial"/>
              </a:rPr>
              <a:t>dqe@diakonie.de</a:t>
            </a:r>
            <a:endParaRPr lang="de-DE" sz="1000" spc="-5" dirty="0">
              <a:solidFill>
                <a:schemeClr val="bg1"/>
              </a:solidFill>
              <a:latin typeface="Arial"/>
              <a:cs typeface="Arial"/>
            </a:endParaRPr>
          </a:p>
          <a:p>
            <a:pPr marR="5080">
              <a:lnSpc>
                <a:spcPts val="1300"/>
              </a:lnSpc>
            </a:pPr>
            <a:r>
              <a:rPr lang="de-DE" sz="1000" spc="-5" dirty="0" smtClean="0">
                <a:solidFill>
                  <a:schemeClr val="bg1"/>
                </a:solidFill>
                <a:latin typeface="Arial"/>
                <a:cs typeface="Arial"/>
              </a:rPr>
              <a:t>www.diakonie-dqe.de</a:t>
            </a:r>
          </a:p>
        </p:txBody>
      </p:sp>
    </p:spTree>
    <p:extLst>
      <p:ext uri="{BB962C8B-B14F-4D97-AF65-F5344CB8AC3E}">
        <p14:creationId xmlns:p14="http://schemas.microsoft.com/office/powerpoint/2010/main" val="424846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Übersicht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Übersicht BRH</a:t>
            </a:r>
          </a:p>
          <a:p>
            <a:r>
              <a:rPr lang="de-DE" dirty="0"/>
              <a:t>Was sind die Bundesrahmenhandbücher</a:t>
            </a:r>
            <a:r>
              <a:rPr lang="de-DE" dirty="0" smtClean="0"/>
              <a:t>?</a:t>
            </a:r>
          </a:p>
          <a:p>
            <a:r>
              <a:rPr lang="de-DE" dirty="0"/>
              <a:t>Wie werden die Bundesrahmenhandbücher bisher bereitgestellt</a:t>
            </a:r>
            <a:r>
              <a:rPr lang="de-DE" dirty="0" smtClean="0"/>
              <a:t>?</a:t>
            </a:r>
          </a:p>
          <a:p>
            <a:r>
              <a:rPr lang="de-DE" dirty="0"/>
              <a:t>Warum ist es innovativ die Bundesrahmenhandbücher digital aufzustellen</a:t>
            </a:r>
            <a:r>
              <a:rPr lang="de-DE" dirty="0" smtClean="0"/>
              <a:t>?</a:t>
            </a:r>
          </a:p>
          <a:p>
            <a:r>
              <a:rPr lang="de-DE" dirty="0"/>
              <a:t>Workshops für Entwickler*innen und Nutzer*innen der </a:t>
            </a:r>
            <a:r>
              <a:rPr lang="de-DE" dirty="0" smtClean="0"/>
              <a:t>Bundesrahmenhandbücher</a:t>
            </a:r>
          </a:p>
          <a:p>
            <a:r>
              <a:rPr lang="de-DE" dirty="0"/>
              <a:t>Ziel: Entwicklung eines </a:t>
            </a:r>
            <a:r>
              <a:rPr lang="de-DE" dirty="0" smtClean="0"/>
              <a:t>Konfigurators</a:t>
            </a:r>
          </a:p>
          <a:p>
            <a:r>
              <a:rPr lang="de-DE" dirty="0"/>
              <a:t>Weiteres Vorgehen: Entwicklung eines </a:t>
            </a:r>
            <a:r>
              <a:rPr lang="de-DE" dirty="0" smtClean="0"/>
              <a:t>Prototypen</a:t>
            </a:r>
          </a:p>
          <a:p>
            <a:r>
              <a:rPr lang="de-DE" dirty="0"/>
              <a:t>Vorstellung </a:t>
            </a:r>
            <a:r>
              <a:rPr lang="de-DE" dirty="0" err="1"/>
              <a:t>Klickdummy</a:t>
            </a:r>
            <a:r>
              <a:rPr lang="de-DE" dirty="0"/>
              <a:t>: Workshop für Entwickler*innen und Nutzer*innen der Bundesrahmenhandbücher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698581" y="4842154"/>
            <a:ext cx="3043789" cy="184666"/>
          </a:xfrm>
        </p:spPr>
        <p:txBody>
          <a:bodyPr/>
          <a:lstStyle/>
          <a:p>
            <a:r>
              <a:rPr lang="de-DE" dirty="0" smtClean="0"/>
              <a:t>Bundesrahmenhandbücher innovativ und digital, Juli 2022 © Diakonie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25E4-C354-4A2B-949C-FF469D43AAC9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1752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6AAEFF4C-5C7F-4072-8FD8-4CA38A769627}"/>
              </a:ext>
            </a:extLst>
          </p:cNvPr>
          <p:cNvSpPr/>
          <p:nvPr/>
        </p:nvSpPr>
        <p:spPr>
          <a:xfrm>
            <a:off x="2464729" y="4735792"/>
            <a:ext cx="6679271" cy="407708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2" name="Grafik 31" descr="Ein Bild, das Tisch enthält.&#10;&#10;Automatisch generierte Beschreibung">
            <a:extLst>
              <a:ext uri="{FF2B5EF4-FFF2-40B4-BE49-F238E27FC236}">
                <a16:creationId xmlns:a16="http://schemas.microsoft.com/office/drawing/2014/main" id="{FAB5C0D4-7877-4205-A080-8B3D19045F7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936" y="2685752"/>
            <a:ext cx="951594" cy="1134126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CAAB6535-DF9D-48C3-824D-4B98EDA8C8E0}"/>
              </a:ext>
            </a:extLst>
          </p:cNvPr>
          <p:cNvSpPr/>
          <p:nvPr/>
        </p:nvSpPr>
        <p:spPr>
          <a:xfrm>
            <a:off x="0" y="1"/>
            <a:ext cx="2447961" cy="4812128"/>
          </a:xfrm>
          <a:prstGeom prst="rect">
            <a:avLst/>
          </a:prstGeom>
          <a:solidFill>
            <a:srgbClr val="5A25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/>
            <a:endParaRPr lang="de-DE" sz="1013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8" name="Grafik 7" descr="Ein Bild, das Tisch enthält.&#10;&#10;Automatisch generierte Beschreibung">
            <a:extLst>
              <a:ext uri="{FF2B5EF4-FFF2-40B4-BE49-F238E27FC236}">
                <a16:creationId xmlns:a16="http://schemas.microsoft.com/office/drawing/2014/main" id="{A2BF7661-338C-48D0-BF89-1AFEB8CDC7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6503" y="205824"/>
            <a:ext cx="951594" cy="1134126"/>
          </a:xfrm>
          <a:prstGeom prst="rect">
            <a:avLst/>
          </a:prstGeom>
        </p:spPr>
      </p:pic>
      <p:pic>
        <p:nvPicPr>
          <p:cNvPr id="18" name="Grafik 17" descr="Ein Bild, das Tisch enthält.&#10;&#10;Automatisch generierte Beschreibung">
            <a:extLst>
              <a:ext uri="{FF2B5EF4-FFF2-40B4-BE49-F238E27FC236}">
                <a16:creationId xmlns:a16="http://schemas.microsoft.com/office/drawing/2014/main" id="{BACE6EE4-6E73-40BF-90A4-2727A2CC47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751" y="205824"/>
            <a:ext cx="951594" cy="1134126"/>
          </a:xfrm>
          <a:prstGeom prst="rect">
            <a:avLst/>
          </a:prstGeom>
        </p:spPr>
      </p:pic>
      <p:pic>
        <p:nvPicPr>
          <p:cNvPr id="19" name="Grafik 18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14DD838-4846-444D-9E11-DBF06089A7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138" y="2698798"/>
            <a:ext cx="951594" cy="1134126"/>
          </a:xfrm>
          <a:prstGeom prst="rect">
            <a:avLst/>
          </a:prstGeom>
        </p:spPr>
      </p:pic>
      <p:pic>
        <p:nvPicPr>
          <p:cNvPr id="20" name="Grafik 19" descr="Ein Bild, das Tisch enthält.&#10;&#10;Automatisch generierte Beschreibung">
            <a:extLst>
              <a:ext uri="{FF2B5EF4-FFF2-40B4-BE49-F238E27FC236}">
                <a16:creationId xmlns:a16="http://schemas.microsoft.com/office/drawing/2014/main" id="{B8145BAA-3516-48D3-AB60-068C9BCBE2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138" y="1469867"/>
            <a:ext cx="951594" cy="1134126"/>
          </a:xfrm>
          <a:prstGeom prst="rect">
            <a:avLst/>
          </a:prstGeom>
        </p:spPr>
      </p:pic>
      <p:pic>
        <p:nvPicPr>
          <p:cNvPr id="21" name="Grafik 20" descr="Ein Bild, das Tisch enthält.&#10;&#10;Automatisch generierte Beschreibung">
            <a:extLst>
              <a:ext uri="{FF2B5EF4-FFF2-40B4-BE49-F238E27FC236}">
                <a16:creationId xmlns:a16="http://schemas.microsoft.com/office/drawing/2014/main" id="{74B46A48-EE33-4317-942D-D75B658415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138" y="3932238"/>
            <a:ext cx="951594" cy="1134126"/>
          </a:xfrm>
          <a:prstGeom prst="rect">
            <a:avLst/>
          </a:prstGeom>
        </p:spPr>
      </p:pic>
      <p:pic>
        <p:nvPicPr>
          <p:cNvPr id="22" name="Grafik 21" descr="Ein Bild, das Tisch enthält.&#10;&#10;Automatisch generierte Beschreibung">
            <a:extLst>
              <a:ext uri="{FF2B5EF4-FFF2-40B4-BE49-F238E27FC236}">
                <a16:creationId xmlns:a16="http://schemas.microsoft.com/office/drawing/2014/main" id="{80A42D33-1DA0-414D-BB32-17DB6D525A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0124" y="221738"/>
            <a:ext cx="951594" cy="1134126"/>
          </a:xfrm>
          <a:prstGeom prst="rect">
            <a:avLst/>
          </a:prstGeom>
        </p:spPr>
      </p:pic>
      <p:pic>
        <p:nvPicPr>
          <p:cNvPr id="23" name="Grafik 22" descr="Ein Bild, das Tisch enthält.&#10;&#10;Automatisch generierte Beschreibung">
            <a:extLst>
              <a:ext uri="{FF2B5EF4-FFF2-40B4-BE49-F238E27FC236}">
                <a16:creationId xmlns:a16="http://schemas.microsoft.com/office/drawing/2014/main" id="{81B3BD1A-36C4-4B53-8C08-3C0ED372AA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5800" y="1450109"/>
            <a:ext cx="951594" cy="1134126"/>
          </a:xfrm>
          <a:prstGeom prst="rect">
            <a:avLst/>
          </a:prstGeom>
        </p:spPr>
      </p:pic>
      <p:sp>
        <p:nvSpPr>
          <p:cNvPr id="24" name="Rechteck 23">
            <a:extLst>
              <a:ext uri="{FF2B5EF4-FFF2-40B4-BE49-F238E27FC236}">
                <a16:creationId xmlns:a16="http://schemas.microsoft.com/office/drawing/2014/main" id="{1B94798D-E919-4BD9-93CE-FCF6E554F9C9}"/>
              </a:ext>
            </a:extLst>
          </p:cNvPr>
          <p:cNvSpPr/>
          <p:nvPr/>
        </p:nvSpPr>
        <p:spPr>
          <a:xfrm>
            <a:off x="4572000" y="3036783"/>
            <a:ext cx="95159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900" dirty="0"/>
              <a:t>Schutz und Beratung bei häuslicher und Sexualisierter Gewalt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1A3CAB8D-A5F4-4841-957C-40644BB4C0FB}"/>
              </a:ext>
            </a:extLst>
          </p:cNvPr>
          <p:cNvSpPr/>
          <p:nvPr/>
        </p:nvSpPr>
        <p:spPr>
          <a:xfrm>
            <a:off x="5686902" y="716703"/>
            <a:ext cx="8573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900" dirty="0"/>
              <a:t>Vorsorge- u. Rehabilitation für Mütter/</a:t>
            </a:r>
            <a:br>
              <a:rPr lang="de-DE" sz="900" dirty="0"/>
            </a:br>
            <a:r>
              <a:rPr lang="de-DE" sz="900" dirty="0"/>
              <a:t>Mutter-Kind </a:t>
            </a: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C97F1D0F-EFB2-4945-BEF9-BD678799E5A9}"/>
              </a:ext>
            </a:extLst>
          </p:cNvPr>
          <p:cNvSpPr/>
          <p:nvPr/>
        </p:nvSpPr>
        <p:spPr>
          <a:xfrm>
            <a:off x="3555973" y="4691807"/>
            <a:ext cx="9515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900" dirty="0"/>
              <a:t>Schutz-</a:t>
            </a:r>
            <a:br>
              <a:rPr lang="de-DE" sz="900" dirty="0"/>
            </a:br>
            <a:r>
              <a:rPr lang="de-DE" sz="900" dirty="0"/>
              <a:t>Konzepte</a:t>
            </a:r>
          </a:p>
        </p:txBody>
      </p:sp>
      <p:pic>
        <p:nvPicPr>
          <p:cNvPr id="28" name="Grafik 27" descr="Ein Bild, das Tisch enthält.&#10;&#10;Automatisch generierte Beschreibung">
            <a:extLst>
              <a:ext uri="{FF2B5EF4-FFF2-40B4-BE49-F238E27FC236}">
                <a16:creationId xmlns:a16="http://schemas.microsoft.com/office/drawing/2014/main" id="{1E39987B-325D-4B92-B621-2AB07D6F2B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20" y="3932238"/>
            <a:ext cx="951594" cy="1134126"/>
          </a:xfrm>
          <a:prstGeom prst="rect">
            <a:avLst/>
          </a:prstGeom>
        </p:spPr>
      </p:pic>
      <p:sp>
        <p:nvSpPr>
          <p:cNvPr id="29" name="Rechteck 28">
            <a:extLst>
              <a:ext uri="{FF2B5EF4-FFF2-40B4-BE49-F238E27FC236}">
                <a16:creationId xmlns:a16="http://schemas.microsoft.com/office/drawing/2014/main" id="{1D889447-F5DE-4BC9-8414-F27237A046F6}"/>
              </a:ext>
            </a:extLst>
          </p:cNvPr>
          <p:cNvSpPr/>
          <p:nvPr/>
        </p:nvSpPr>
        <p:spPr>
          <a:xfrm>
            <a:off x="4562856" y="4553307"/>
            <a:ext cx="951595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900" dirty="0"/>
              <a:t>Fort- </a:t>
            </a:r>
            <a:br>
              <a:rPr lang="de-DE" sz="900" dirty="0"/>
            </a:br>
            <a:r>
              <a:rPr lang="de-DE" sz="900" dirty="0"/>
              <a:t>und Weiterbildung</a:t>
            </a: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D4F3B980-C782-4B2C-8D17-BD50CF668E37}"/>
              </a:ext>
            </a:extLst>
          </p:cNvPr>
          <p:cNvSpPr/>
          <p:nvPr/>
        </p:nvSpPr>
        <p:spPr>
          <a:xfrm>
            <a:off x="4629790" y="841773"/>
            <a:ext cx="857375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900" dirty="0"/>
              <a:t>Kita/</a:t>
            </a:r>
            <a:br>
              <a:rPr lang="de-DE" sz="900" dirty="0"/>
            </a:br>
            <a:r>
              <a:rPr lang="de-DE" sz="900" dirty="0"/>
              <a:t>Ev. Gütesiegel Beta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6D77BE1E-9A9B-4485-A3CB-E674AC9F2E00}"/>
              </a:ext>
            </a:extLst>
          </p:cNvPr>
          <p:cNvSpPr/>
          <p:nvPr/>
        </p:nvSpPr>
        <p:spPr>
          <a:xfrm>
            <a:off x="3501477" y="1072418"/>
            <a:ext cx="951595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altLang="de-DE" sz="1050" dirty="0">
                <a:ea typeface="Calibri" pitchFamily="34" charset="0"/>
                <a:cs typeface="Arial" charset="0"/>
              </a:rPr>
              <a:t>Pflege </a:t>
            </a:r>
            <a:endParaRPr lang="de-DE" sz="900" dirty="0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AC6E1201-3C18-49EE-A4C0-F2ACBCA6C2AF}"/>
              </a:ext>
            </a:extLst>
          </p:cNvPr>
          <p:cNvSpPr/>
          <p:nvPr/>
        </p:nvSpPr>
        <p:spPr>
          <a:xfrm>
            <a:off x="6762857" y="2202093"/>
            <a:ext cx="8573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900" dirty="0"/>
              <a:t>Medizinische </a:t>
            </a:r>
            <a:br>
              <a:rPr lang="de-DE" sz="900" dirty="0"/>
            </a:br>
            <a:r>
              <a:rPr lang="de-DE" sz="900" dirty="0"/>
              <a:t>Rehabilitation</a:t>
            </a:r>
          </a:p>
        </p:txBody>
      </p:sp>
      <p:pic>
        <p:nvPicPr>
          <p:cNvPr id="35" name="Grafik 34" descr="Ein Bild, das Tisch enthält.&#10;&#10;Automatisch generierte Beschreibung">
            <a:extLst>
              <a:ext uri="{FF2B5EF4-FFF2-40B4-BE49-F238E27FC236}">
                <a16:creationId xmlns:a16="http://schemas.microsoft.com/office/drawing/2014/main" id="{F99568AF-637D-4B38-81CA-B97B76D0C2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846" y="1469867"/>
            <a:ext cx="951594" cy="1134126"/>
          </a:xfrm>
          <a:prstGeom prst="rect">
            <a:avLst/>
          </a:prstGeom>
        </p:spPr>
      </p:pic>
      <p:sp>
        <p:nvSpPr>
          <p:cNvPr id="36" name="Rechteck 35">
            <a:extLst>
              <a:ext uri="{FF2B5EF4-FFF2-40B4-BE49-F238E27FC236}">
                <a16:creationId xmlns:a16="http://schemas.microsoft.com/office/drawing/2014/main" id="{683AB66C-EA56-4E06-B995-2E53EB76ECAA}"/>
              </a:ext>
            </a:extLst>
          </p:cNvPr>
          <p:cNvSpPr/>
          <p:nvPr/>
        </p:nvSpPr>
        <p:spPr>
          <a:xfrm>
            <a:off x="3637271" y="2208519"/>
            <a:ext cx="8573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900" dirty="0"/>
              <a:t>Migrations-</a:t>
            </a:r>
            <a:r>
              <a:rPr lang="de-DE" sz="900" dirty="0" err="1"/>
              <a:t>fachdienste</a:t>
            </a:r>
            <a:endParaRPr lang="de-DE" sz="900" dirty="0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98060AB9-C0C1-4E3D-8CE4-CA89E24DE9DA}"/>
              </a:ext>
            </a:extLst>
          </p:cNvPr>
          <p:cNvSpPr/>
          <p:nvPr/>
        </p:nvSpPr>
        <p:spPr>
          <a:xfrm>
            <a:off x="5658429" y="1785665"/>
            <a:ext cx="95162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900" dirty="0"/>
              <a:t>Beratung für med. Vorsorge u. Rehabilitation für Mütter u. Väter</a:t>
            </a:r>
          </a:p>
        </p:txBody>
      </p:sp>
      <p:pic>
        <p:nvPicPr>
          <p:cNvPr id="39" name="Grafik 38" descr="Ein Bild, das Tisch enthält.&#10;&#10;Automatisch generierte Beschreibung">
            <a:extLst>
              <a:ext uri="{FF2B5EF4-FFF2-40B4-BE49-F238E27FC236}">
                <a16:creationId xmlns:a16="http://schemas.microsoft.com/office/drawing/2014/main" id="{F42C84FF-9E6A-45BD-B1B0-FABB077073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0902" y="1469867"/>
            <a:ext cx="951594" cy="1134126"/>
          </a:xfrm>
          <a:prstGeom prst="rect">
            <a:avLst/>
          </a:prstGeom>
        </p:spPr>
      </p:pic>
      <p:sp>
        <p:nvSpPr>
          <p:cNvPr id="40" name="Rechteck 39">
            <a:extLst>
              <a:ext uri="{FF2B5EF4-FFF2-40B4-BE49-F238E27FC236}">
                <a16:creationId xmlns:a16="http://schemas.microsoft.com/office/drawing/2014/main" id="{851B11E1-D19F-4D65-A01B-55378287BAD7}"/>
              </a:ext>
            </a:extLst>
          </p:cNvPr>
          <p:cNvSpPr/>
          <p:nvPr/>
        </p:nvSpPr>
        <p:spPr>
          <a:xfrm>
            <a:off x="4673278" y="2212963"/>
            <a:ext cx="8573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900" dirty="0"/>
              <a:t>Fachstelle</a:t>
            </a:r>
            <a:br>
              <a:rPr lang="de-DE" sz="900" dirty="0"/>
            </a:br>
            <a:r>
              <a:rPr lang="de-DE" sz="900" dirty="0"/>
              <a:t>Sucht</a:t>
            </a:r>
          </a:p>
        </p:txBody>
      </p:sp>
      <p:pic>
        <p:nvPicPr>
          <p:cNvPr id="41" name="Grafik 40" descr="Ein Bild, das Tisch enthält.&#10;&#10;Automatisch generierte Beschreibung">
            <a:extLst>
              <a:ext uri="{FF2B5EF4-FFF2-40B4-BE49-F238E27FC236}">
                <a16:creationId xmlns:a16="http://schemas.microsoft.com/office/drawing/2014/main" id="{E1F8EE88-38AA-4508-9AEA-419D974934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846" y="2698798"/>
            <a:ext cx="951594" cy="1134126"/>
          </a:xfrm>
          <a:prstGeom prst="rect">
            <a:avLst/>
          </a:prstGeom>
        </p:spPr>
      </p:pic>
      <p:sp>
        <p:nvSpPr>
          <p:cNvPr id="27" name="Rechteck 26">
            <a:extLst>
              <a:ext uri="{FF2B5EF4-FFF2-40B4-BE49-F238E27FC236}">
                <a16:creationId xmlns:a16="http://schemas.microsoft.com/office/drawing/2014/main" id="{1CF39627-4359-4A2B-A6C7-017BE6A75422}"/>
              </a:ext>
            </a:extLst>
          </p:cNvPr>
          <p:cNvSpPr/>
          <p:nvPr/>
        </p:nvSpPr>
        <p:spPr>
          <a:xfrm>
            <a:off x="5608595" y="3313781"/>
            <a:ext cx="951595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900" dirty="0"/>
              <a:t>Arbeit und soziale Integration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DD432352-C81B-422C-A96F-60BDA2D247F5}"/>
              </a:ext>
            </a:extLst>
          </p:cNvPr>
          <p:cNvSpPr/>
          <p:nvPr/>
        </p:nvSpPr>
        <p:spPr>
          <a:xfrm>
            <a:off x="3531089" y="3313781"/>
            <a:ext cx="9515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900" dirty="0"/>
              <a:t>Schuldner-beratung</a:t>
            </a:r>
          </a:p>
        </p:txBody>
      </p:sp>
      <p:pic>
        <p:nvPicPr>
          <p:cNvPr id="52" name="Grafik 51" descr="Ein Bild, das Tisch enthält.&#10;&#10;Automatisch generierte Beschreibung">
            <a:extLst>
              <a:ext uri="{FF2B5EF4-FFF2-40B4-BE49-F238E27FC236}">
                <a16:creationId xmlns:a16="http://schemas.microsoft.com/office/drawing/2014/main" id="{3F169BE7-E1C4-41AC-8CEA-7BB2F28F51C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70715">
            <a:off x="7184353" y="3306331"/>
            <a:ext cx="951594" cy="1134126"/>
          </a:xfrm>
          <a:prstGeom prst="rect">
            <a:avLst/>
          </a:prstGeom>
        </p:spPr>
      </p:pic>
      <p:sp>
        <p:nvSpPr>
          <p:cNvPr id="50" name="Ellipse 49">
            <a:extLst>
              <a:ext uri="{FF2B5EF4-FFF2-40B4-BE49-F238E27FC236}">
                <a16:creationId xmlns:a16="http://schemas.microsoft.com/office/drawing/2014/main" id="{0AB0DCA3-397B-4D77-9836-02E2FE61323B}"/>
              </a:ext>
            </a:extLst>
          </p:cNvPr>
          <p:cNvSpPr/>
          <p:nvPr/>
        </p:nvSpPr>
        <p:spPr>
          <a:xfrm>
            <a:off x="7707813" y="2882693"/>
            <a:ext cx="619683" cy="560869"/>
          </a:xfrm>
          <a:prstGeom prst="ellipse">
            <a:avLst/>
          </a:prstGeom>
          <a:solidFill>
            <a:srgbClr val="FFFF9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900" dirty="0" smtClean="0">
                <a:solidFill>
                  <a:srgbClr val="50298D"/>
                </a:solidFill>
              </a:rPr>
              <a:t>Fertig-stellung 2023</a:t>
            </a:r>
            <a:endParaRPr lang="de-DE" sz="900" dirty="0">
              <a:solidFill>
                <a:srgbClr val="50298D"/>
              </a:solidFill>
            </a:endParaRP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34742827-EA12-4A51-B9CB-25C1FB0727E5}"/>
              </a:ext>
            </a:extLst>
          </p:cNvPr>
          <p:cNvSpPr/>
          <p:nvPr/>
        </p:nvSpPr>
        <p:spPr>
          <a:xfrm rot="20970715">
            <a:off x="7138769" y="3955538"/>
            <a:ext cx="951595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900" dirty="0" smtClean="0"/>
              <a:t>Bildung und Betreuung im Ganztag</a:t>
            </a:r>
            <a:endParaRPr lang="de-DE" sz="900" dirty="0"/>
          </a:p>
        </p:txBody>
      </p:sp>
      <p:pic>
        <p:nvPicPr>
          <p:cNvPr id="58" name="Grafik 57">
            <a:extLst>
              <a:ext uri="{FF2B5EF4-FFF2-40B4-BE49-F238E27FC236}">
                <a16:creationId xmlns:a16="http://schemas.microsoft.com/office/drawing/2014/main" id="{545DC3C0-0122-4B99-8FEF-D99D4DA464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4" y="4150289"/>
            <a:ext cx="2341371" cy="571769"/>
          </a:xfrm>
          <a:prstGeom prst="rect">
            <a:avLst/>
          </a:prstGeom>
        </p:spPr>
      </p:pic>
      <p:sp>
        <p:nvSpPr>
          <p:cNvPr id="59" name="Textfeld 58">
            <a:extLst>
              <a:ext uri="{FF2B5EF4-FFF2-40B4-BE49-F238E27FC236}">
                <a16:creationId xmlns:a16="http://schemas.microsoft.com/office/drawing/2014/main" id="{721CC5B5-5556-45EA-8416-A10063741290}"/>
              </a:ext>
            </a:extLst>
          </p:cNvPr>
          <p:cNvSpPr txBox="1"/>
          <p:nvPr/>
        </p:nvSpPr>
        <p:spPr>
          <a:xfrm>
            <a:off x="151520" y="4271820"/>
            <a:ext cx="24245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400" dirty="0">
                <a:solidFill>
                  <a:srgbClr val="009BDC"/>
                </a:solidFill>
                <a:latin typeface="Arial"/>
                <a:cs typeface="Arial"/>
              </a:rPr>
              <a:t>Übersicht BRH</a:t>
            </a:r>
          </a:p>
        </p:txBody>
      </p:sp>
      <p:pic>
        <p:nvPicPr>
          <p:cNvPr id="5" name="Grafik 4" descr="Ein Bild, das Text enthält.&#10;&#10;Automatisch generierte Beschreibung">
            <a:extLst>
              <a:ext uri="{FF2B5EF4-FFF2-40B4-BE49-F238E27FC236}">
                <a16:creationId xmlns:a16="http://schemas.microsoft.com/office/drawing/2014/main" id="{8152BEB5-04E1-4152-8296-2DD24B1D05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57991" y="3566299"/>
            <a:ext cx="935172" cy="1560955"/>
          </a:xfrm>
          <a:prstGeom prst="rect">
            <a:avLst/>
          </a:prstGeom>
        </p:spPr>
      </p:pic>
      <p:sp>
        <p:nvSpPr>
          <p:cNvPr id="5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714372" y="4842154"/>
            <a:ext cx="271228" cy="184666"/>
          </a:xfrm>
        </p:spPr>
        <p:txBody>
          <a:bodyPr/>
          <a:lstStyle/>
          <a:p>
            <a:fld id="{DBA625E4-C354-4A2B-949C-FF469D43AAC9}" type="slidenum">
              <a:rPr lang="de-DE" smtClean="0">
                <a:solidFill>
                  <a:schemeClr val="accent6"/>
                </a:solidFill>
              </a:rPr>
              <a:pPr/>
              <a:t>3</a:t>
            </a:fld>
            <a:endParaRPr lang="de-DE" dirty="0">
              <a:solidFill>
                <a:schemeClr val="accent6"/>
              </a:solidFill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24692" y="3927729"/>
            <a:ext cx="951058" cy="1133954"/>
          </a:xfrm>
          <a:prstGeom prst="rect">
            <a:avLst/>
          </a:prstGeom>
        </p:spPr>
      </p:pic>
      <p:sp>
        <p:nvSpPr>
          <p:cNvPr id="43" name="Rechteck 42">
            <a:extLst>
              <a:ext uri="{FF2B5EF4-FFF2-40B4-BE49-F238E27FC236}">
                <a16:creationId xmlns:a16="http://schemas.microsoft.com/office/drawing/2014/main" id="{1CF39627-4359-4A2B-A6C7-017BE6A75422}"/>
              </a:ext>
            </a:extLst>
          </p:cNvPr>
          <p:cNvSpPr/>
          <p:nvPr/>
        </p:nvSpPr>
        <p:spPr>
          <a:xfrm>
            <a:off x="5645175" y="4299392"/>
            <a:ext cx="95159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900" dirty="0" smtClean="0"/>
              <a:t>Kirchlich-diakonische Organisationen, Unternehmen und Werke</a:t>
            </a:r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1156063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sind die Bundesrahmenhandbücher?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Hierbei handelt es sich um Diakonie spezifische Leitfäden für den Aufbau von Qualitätsmanagementsystemen im sozialen </a:t>
            </a:r>
            <a:r>
              <a:rPr lang="de-DE" dirty="0" smtClean="0"/>
              <a:t>Bereich. Sie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sind auf Basis </a:t>
            </a:r>
            <a:r>
              <a:rPr lang="de-DE" dirty="0"/>
              <a:t>der Qualitätsmanagementnorm DIN ES ISO 9001 </a:t>
            </a:r>
            <a:r>
              <a:rPr lang="de-DE" dirty="0" smtClean="0"/>
              <a:t>entwickelt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erfüllen </a:t>
            </a:r>
            <a:r>
              <a:rPr lang="de-DE" dirty="0"/>
              <a:t>alle Kriterien an ein </a:t>
            </a:r>
            <a:r>
              <a:rPr lang="de-DE" dirty="0" smtClean="0"/>
              <a:t>Qualitätsmanagementsystem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sind praxis- </a:t>
            </a:r>
            <a:r>
              <a:rPr lang="de-DE" dirty="0"/>
              <a:t>und anwendungsorientiert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s</a:t>
            </a:r>
            <a:r>
              <a:rPr lang="de-DE" dirty="0" smtClean="0"/>
              <a:t>ind an </a:t>
            </a:r>
            <a:r>
              <a:rPr lang="de-DE" dirty="0"/>
              <a:t>die </a:t>
            </a:r>
            <a:r>
              <a:rPr lang="de-DE" dirty="0" smtClean="0"/>
              <a:t>fachspezifischen Arbeitsfelder und deren Sprachgebrauch angepasst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fördern Transparenz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mtClean="0"/>
              <a:t>geben </a:t>
            </a:r>
            <a:r>
              <a:rPr lang="de-DE" smtClean="0"/>
              <a:t>Sicherheit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mtClean="0"/>
              <a:t>fördern </a:t>
            </a:r>
            <a:r>
              <a:rPr lang="de-DE" dirty="0" smtClean="0"/>
              <a:t>und unterstützen bei der (Weiter-) Entwicklung des diakonischen Profils.</a:t>
            </a:r>
            <a:endParaRPr lang="de-DE" dirty="0"/>
          </a:p>
          <a:p>
            <a:endParaRPr lang="de-DE" dirty="0"/>
          </a:p>
          <a:p>
            <a:r>
              <a:rPr lang="de-DE" dirty="0"/>
              <a:t>Zu jedem Bundesrahmenhandbuch gehört die Auditcheckliste, als Instrument für die internen und externen Audits.</a:t>
            </a:r>
          </a:p>
          <a:p>
            <a:r>
              <a:rPr lang="de-DE" dirty="0"/>
              <a:t>Diese bildet den Maßstab für die Zertifizierung. 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Bundesrahmenhandbücher innovativ und digital, Juli 2022 © Diakonie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25E4-C354-4A2B-949C-FF469D43AAC9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226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werden die Bundesrahmenhandbücher bisher </a:t>
            </a:r>
            <a:r>
              <a:rPr lang="de-DE" dirty="0" smtClean="0"/>
              <a:t>bereitgestellt</a:t>
            </a:r>
            <a:r>
              <a:rPr lang="de-DE" dirty="0"/>
              <a:t>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Bisher </a:t>
            </a:r>
            <a:r>
              <a:rPr lang="de-DE" dirty="0"/>
              <a:t>werden die Bundesrahmenhandbücher als </a:t>
            </a:r>
            <a:r>
              <a:rPr lang="de-DE" b="1" dirty="0"/>
              <a:t>gedruckte Ringorder </a:t>
            </a:r>
            <a:r>
              <a:rPr lang="de-DE" b="1" dirty="0" smtClean="0"/>
              <a:t>sowie über einen</a:t>
            </a:r>
            <a:r>
              <a:rPr lang="de-DE" dirty="0" smtClean="0"/>
              <a:t> </a:t>
            </a:r>
            <a:r>
              <a:rPr lang="de-DE" b="1" dirty="0"/>
              <a:t>Downloadlink </a:t>
            </a:r>
            <a:r>
              <a:rPr lang="de-DE" b="1" dirty="0" smtClean="0"/>
              <a:t>als PDF und Word Dateien </a:t>
            </a:r>
            <a:r>
              <a:rPr lang="de-DE" dirty="0" smtClean="0"/>
              <a:t>über </a:t>
            </a:r>
            <a:r>
              <a:rPr lang="de-DE" dirty="0"/>
              <a:t>den Onlineshop der Diakonie erworben. 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Bundesrahmenhandbücher innovativ und digital, Juli 2022 © Diakonie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25E4-C354-4A2B-949C-FF469D43AAC9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9852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Warum ist es innovativ die Bundesrahmenhandbücher digital </a:t>
            </a:r>
            <a:r>
              <a:rPr lang="de-DE" dirty="0" smtClean="0"/>
              <a:t>aufzustellen?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Schaffung von digitalem Zugriff bzw. digitalen Services für Mitarbeiter*innen:</a:t>
            </a:r>
          </a:p>
          <a:p>
            <a:endParaRPr lang="de-DE" dirty="0" smtClean="0"/>
          </a:p>
          <a:p>
            <a:r>
              <a:rPr lang="de-DE" dirty="0"/>
              <a:t>Einrichtungen, Dienste und Träger haben in den letzten Jahren immer wieder zurückgemeldet, dass sie sich eine digitale Form der Bundesrahmenhandbücher wünschen, um einen leichteren Zugang zu den Qualitätsmanagementsystemen zu erhalten. Damit </a:t>
            </a:r>
            <a:r>
              <a:rPr lang="de-DE" dirty="0" smtClean="0"/>
              <a:t>einhergehen: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eine </a:t>
            </a:r>
            <a:r>
              <a:rPr lang="de-DE" dirty="0"/>
              <a:t>erleichterte </a:t>
            </a:r>
            <a:r>
              <a:rPr lang="de-DE" dirty="0" smtClean="0"/>
              <a:t>Dokumentation, 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Zeitersparnis</a:t>
            </a:r>
            <a:r>
              <a:rPr lang="de-DE" dirty="0"/>
              <a:t>, </a:t>
            </a:r>
            <a:endParaRPr lang="de-DE" dirty="0" smtClean="0"/>
          </a:p>
          <a:p>
            <a:pPr marL="285750" indent="-285750">
              <a:buFontTx/>
              <a:buChar char="-"/>
            </a:pPr>
            <a:r>
              <a:rPr lang="de-DE" dirty="0" smtClean="0"/>
              <a:t>Unterstützung </a:t>
            </a:r>
            <a:r>
              <a:rPr lang="de-DE" dirty="0"/>
              <a:t>bei der Vermittlung sowie </a:t>
            </a:r>
            <a:endParaRPr lang="de-DE" dirty="0" smtClean="0"/>
          </a:p>
          <a:p>
            <a:pPr marL="285750" indent="-285750">
              <a:buFontTx/>
              <a:buChar char="-"/>
            </a:pPr>
            <a:r>
              <a:rPr lang="de-DE" dirty="0" smtClean="0"/>
              <a:t>der </a:t>
            </a:r>
            <a:r>
              <a:rPr lang="de-DE" dirty="0"/>
              <a:t>Umsetzung des </a:t>
            </a:r>
            <a:r>
              <a:rPr lang="de-DE" dirty="0" smtClean="0"/>
              <a:t>Qualitätsmanagements. </a:t>
            </a:r>
          </a:p>
          <a:p>
            <a:endParaRPr lang="de-DE" dirty="0"/>
          </a:p>
          <a:p>
            <a:r>
              <a:rPr lang="de-DE" dirty="0" smtClean="0"/>
              <a:t>Ziel </a:t>
            </a:r>
            <a:r>
              <a:rPr lang="de-DE" dirty="0"/>
              <a:t>dabei ist die qualitative Verbesserung der Ergebnisse, die Erhöhung der Wirksamkeit und die Verbesserung von Prozessen und Schnittstellen.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Bundesrahmenhandbücher innovativ und digital, Juli 2022 © Diakonie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25E4-C354-4A2B-949C-FF469D43AAC9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2937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Präsentationstitel, Datum oder Navigation © Diakonie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25E4-C354-4A2B-949C-FF469D43AAC9}" type="slidenum">
              <a:rPr lang="de-DE" smtClean="0"/>
              <a:t>7</a:t>
            </a:fld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4885" y="96715"/>
            <a:ext cx="6145823" cy="4613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597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Workshops für Entwickler*innen </a:t>
            </a:r>
            <a:r>
              <a:rPr lang="de-DE" dirty="0"/>
              <a:t>und Nutzer*innen der </a:t>
            </a:r>
            <a:r>
              <a:rPr lang="de-DE" dirty="0" smtClean="0"/>
              <a:t>Bundesrahmenhandbücher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Weiterentwicklung der Bundesrahmenhandbücher unter Einbeziehung </a:t>
            </a:r>
            <a:r>
              <a:rPr lang="de-DE" dirty="0"/>
              <a:t>der </a:t>
            </a:r>
            <a:r>
              <a:rPr lang="de-DE" dirty="0" smtClean="0"/>
              <a:t>Nutzer*innenperspektive</a:t>
            </a:r>
          </a:p>
          <a:p>
            <a:endParaRPr lang="de-DE" dirty="0"/>
          </a:p>
          <a:p>
            <a:r>
              <a:rPr lang="de-DE" dirty="0"/>
              <a:t>Folgende thematische Workshops </a:t>
            </a:r>
            <a:r>
              <a:rPr lang="de-DE" dirty="0" smtClean="0"/>
              <a:t>fanden 2022 </a:t>
            </a:r>
            <a:r>
              <a:rPr lang="de-DE" dirty="0"/>
              <a:t>statt</a:t>
            </a:r>
            <a:r>
              <a:rPr lang="de-DE" dirty="0" smtClean="0"/>
              <a:t>:</a:t>
            </a:r>
          </a:p>
          <a:p>
            <a:endParaRPr lang="de-DE" dirty="0"/>
          </a:p>
          <a:p>
            <a:r>
              <a:rPr lang="de-DE" dirty="0" smtClean="0"/>
              <a:t>1. WS:		Auftaktworkshop</a:t>
            </a:r>
            <a:endParaRPr lang="de-DE" dirty="0"/>
          </a:p>
          <a:p>
            <a:r>
              <a:rPr lang="de-DE" dirty="0" smtClean="0"/>
              <a:t>2. WS:		Ideenblatt</a:t>
            </a:r>
            <a:r>
              <a:rPr lang="de-DE" dirty="0"/>
              <a:t>, Customer Journey</a:t>
            </a:r>
          </a:p>
          <a:p>
            <a:r>
              <a:rPr lang="de-DE" dirty="0" smtClean="0"/>
              <a:t>3. WS: 		Entwicklungsworkshop </a:t>
            </a:r>
            <a:r>
              <a:rPr lang="de-DE" dirty="0"/>
              <a:t>Diakonie Siegel in Kombination</a:t>
            </a:r>
          </a:p>
          <a:p>
            <a:r>
              <a:rPr lang="de-DE" dirty="0" smtClean="0"/>
              <a:t>4. WS: 		Prototyp-Entwicklung</a:t>
            </a:r>
            <a:endParaRPr lang="de-DE" dirty="0"/>
          </a:p>
          <a:p>
            <a:r>
              <a:rPr lang="de-DE" dirty="0" smtClean="0"/>
              <a:t>5. WS: 		Prototyp </a:t>
            </a:r>
            <a:r>
              <a:rPr lang="de-DE" dirty="0"/>
              <a:t>und Test</a:t>
            </a:r>
          </a:p>
          <a:p>
            <a:r>
              <a:rPr lang="de-DE" dirty="0" smtClean="0"/>
              <a:t>6. WS: 		Fazit</a:t>
            </a:r>
            <a:r>
              <a:rPr lang="de-DE" dirty="0"/>
              <a:t>, Weiteres Vorgehen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Bundesrahmenhandbücher innovativ und digital, Juli 2022 © Diakonie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25E4-C354-4A2B-949C-FF469D43AAC9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38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Ziel: Entwicklung eines Konfigurators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Es muss </a:t>
            </a:r>
            <a:r>
              <a:rPr lang="de-DE" dirty="0"/>
              <a:t>ein Konfigurator entwickelt werden, der auf Basis von Fragen oder Eingaben die entsprechenden Passagen </a:t>
            </a:r>
            <a:r>
              <a:rPr lang="de-DE" dirty="0" smtClean="0"/>
              <a:t>des BRH auswählt </a:t>
            </a:r>
            <a:r>
              <a:rPr lang="de-DE" dirty="0"/>
              <a:t>und zusammenstellt und zum </a:t>
            </a:r>
            <a:r>
              <a:rPr lang="de-DE" dirty="0" smtClean="0"/>
              <a:t>Download </a:t>
            </a:r>
            <a:r>
              <a:rPr lang="de-DE" dirty="0"/>
              <a:t>bereit stellt</a:t>
            </a:r>
            <a:r>
              <a:rPr lang="de-DE" dirty="0" smtClean="0"/>
              <a:t>.</a:t>
            </a:r>
          </a:p>
          <a:p>
            <a:endParaRPr lang="de-DE" dirty="0"/>
          </a:p>
          <a:p>
            <a:r>
              <a:rPr lang="de-DE" dirty="0"/>
              <a:t>Wichtig für die Träger, Einrichtungen und </a:t>
            </a:r>
            <a:r>
              <a:rPr lang="de-DE" dirty="0" smtClean="0"/>
              <a:t>Dienste ist </a:t>
            </a:r>
            <a:r>
              <a:rPr lang="de-DE" dirty="0"/>
              <a:t>die Möglichkeit der Verknüpfung mit den einrichtungsinternen QM Software bzw. QM Handbüchern. 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Bundesrahmenhandbücher innovativ und digital, Juli 2022 © Diakonie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25E4-C354-4A2B-949C-FF469D43AAC9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0248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Diakonie">
      <a:dk1>
        <a:srgbClr val="000000"/>
      </a:dk1>
      <a:lt1>
        <a:srgbClr val="FFFFFF"/>
      </a:lt1>
      <a:dk2>
        <a:srgbClr val="009BDC"/>
      </a:dk2>
      <a:lt2>
        <a:srgbClr val="E7E6E6"/>
      </a:lt2>
      <a:accent1>
        <a:srgbClr val="33B2E9"/>
      </a:accent1>
      <a:accent2>
        <a:srgbClr val="66C5EE"/>
      </a:accent2>
      <a:accent3>
        <a:srgbClr val="99D8F4"/>
      </a:accent3>
      <a:accent4>
        <a:srgbClr val="2E2672"/>
      </a:accent4>
      <a:accent5>
        <a:srgbClr val="462672"/>
      </a:accent5>
      <a:accent6>
        <a:srgbClr val="6E2272"/>
      </a:accent6>
      <a:hlink>
        <a:srgbClr val="69357C"/>
      </a:hlink>
      <a:folHlink>
        <a:srgbClr val="914987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Diakonie 16zu9.potx" id="{F506D1A0-C051-4196-AD34-2AFB28EF9047}" vid="{F9BCA4A6-59BE-4273-99A7-F50CFE9935F8}"/>
    </a:ext>
  </a:ext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Diakonie 16zu9.potx" id="{F506D1A0-C051-4196-AD34-2AFB28EF9047}" vid="{D9C8612F-D915-46CA-8B20-E152F1E94490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782</Words>
  <Application>Microsoft Office PowerPoint</Application>
  <PresentationFormat>Bildschirmpräsentation (16:9)</PresentationFormat>
  <Paragraphs>119</Paragraphs>
  <Slides>12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Office</vt:lpstr>
      <vt:lpstr>Benutzerdefiniertes Design</vt:lpstr>
      <vt:lpstr>Bundesrahmenhandbücher innovativ und digital Stand: Juli 2022</vt:lpstr>
      <vt:lpstr>Übersicht</vt:lpstr>
      <vt:lpstr>PowerPoint-Präsentation</vt:lpstr>
      <vt:lpstr>Was sind die Bundesrahmenhandbücher?</vt:lpstr>
      <vt:lpstr>Wie werden die Bundesrahmenhandbücher bisher bereitgestellt?</vt:lpstr>
      <vt:lpstr>Warum ist es innovativ die Bundesrahmenhandbücher digital aufzustellen?</vt:lpstr>
      <vt:lpstr>PowerPoint-Präsentation</vt:lpstr>
      <vt:lpstr>Workshops für Entwickler*innen und Nutzer*innen der Bundesrahmenhandbücher</vt:lpstr>
      <vt:lpstr>Ziel: Entwicklung eines Konfigurators</vt:lpstr>
      <vt:lpstr>Weiteres Vorgehen: Entwicklung eines Prototypen</vt:lpstr>
      <vt:lpstr>Vorstellung Klickdummy: Workshop für Entwickler*innen und Nutzer*innen der Bundesrahmenhandbücher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Graphik-Kontor</dc:creator>
  <cp:lastModifiedBy>annette.klede</cp:lastModifiedBy>
  <cp:revision>57</cp:revision>
  <cp:lastPrinted>2022-07-27T12:48:30Z</cp:lastPrinted>
  <dcterms:created xsi:type="dcterms:W3CDTF">2017-08-22T19:16:59Z</dcterms:created>
  <dcterms:modified xsi:type="dcterms:W3CDTF">2022-07-29T12:21:08Z</dcterms:modified>
</cp:coreProperties>
</file>